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94" r:id="rId4"/>
    <p:sldId id="287" r:id="rId5"/>
    <p:sldId id="258" r:id="rId6"/>
    <p:sldId id="259" r:id="rId7"/>
    <p:sldId id="260" r:id="rId8"/>
    <p:sldId id="261" r:id="rId9"/>
    <p:sldId id="262" r:id="rId10"/>
    <p:sldId id="281" r:id="rId11"/>
    <p:sldId id="263" r:id="rId12"/>
    <p:sldId id="264" r:id="rId13"/>
    <p:sldId id="282" r:id="rId14"/>
    <p:sldId id="265" r:id="rId15"/>
    <p:sldId id="266" r:id="rId16"/>
    <p:sldId id="284" r:id="rId17"/>
    <p:sldId id="283" r:id="rId18"/>
    <p:sldId id="285" r:id="rId19"/>
    <p:sldId id="286" r:id="rId20"/>
    <p:sldId id="289" r:id="rId21"/>
    <p:sldId id="288" r:id="rId22"/>
    <p:sldId id="291" r:id="rId23"/>
    <p:sldId id="290" r:id="rId24"/>
    <p:sldId id="292" r:id="rId25"/>
    <p:sldId id="273" r:id="rId26"/>
    <p:sldId id="277" r:id="rId27"/>
    <p:sldId id="300" r:id="rId28"/>
    <p:sldId id="299" r:id="rId29"/>
    <p:sldId id="301" r:id="rId30"/>
    <p:sldId id="302" r:id="rId31"/>
    <p:sldId id="303" r:id="rId32"/>
    <p:sldId id="304" r:id="rId33"/>
    <p:sldId id="305" r:id="rId34"/>
    <p:sldId id="278" r:id="rId35"/>
    <p:sldId id="279" r:id="rId36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38"/>
      <p:bold r:id="rId39"/>
    </p:embeddedFont>
    <p:embeddedFont>
      <p:font typeface="Lato" panose="020B0604020202020204" charset="0"/>
      <p:regular r:id="rId40"/>
      <p:bold r:id="rId41"/>
      <p:italic r:id="rId42"/>
      <p:boldItalic r:id="rId43"/>
    </p:embeddedFont>
    <p:embeddedFont>
      <p:font typeface="Raleway" panose="020B0604020202020204" charset="-52"/>
      <p:regular r:id="rId44"/>
      <p:bold r:id="rId45"/>
      <p:italic r:id="rId46"/>
      <p:boldItalic r:id="rId47"/>
    </p:embeddedFont>
    <p:embeddedFont>
      <p:font typeface="Nunito" panose="020B0604020202020204" charset="-52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586" y="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a3c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a3c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be322e72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be322e72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32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6fa3c89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6fa3c89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e322e72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e322e72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bf46e05c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bf46e05c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103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be322e72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be322e72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e322e72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be322e72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e322e72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be322e72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867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6fa3c89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6fa3c89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078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be322e72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be322e72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be322e72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be322e72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528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be322e72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be322e72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717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6fa3c89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6fa3c89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be322e72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be322e72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00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be322e72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be322e72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48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e322e72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be322e72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bf46e05c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bf46e05c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be322e72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be322e72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be322e72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be322e72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567E-0981-4546-B71B-BA08B0BD6E1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21DD-1F99-4242-B47B-E20158DB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7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.rscf.ru/node/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osnir@s-vfu.r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pm.permyakov@s-vfu.ru" TargetMode="External"/><Relationship Id="rId4" Type="http://schemas.openxmlformats.org/officeDocument/2006/relationships/hyperlink" Target="mailto:im.nogovitsyn@mail.ru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.rscf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7002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Семинар по грантам </a:t>
            </a:r>
            <a:r>
              <a:rPr lang="ru" dirty="0" smtClean="0"/>
              <a:t>РНФ и РФФИ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"/>
                <a:ea typeface="Nunito"/>
                <a:cs typeface="Nunito"/>
                <a:sym typeface="Nunito"/>
              </a:rPr>
              <a:t>Отдел сопровождения НИР Департамента науки и инноваций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2400250" y="418641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</a:rPr>
              <a:t>Обязательные условия Фонда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2400250" y="974282"/>
            <a:ext cx="6321600" cy="3486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Nunito"/>
              <a:buChar char="●"/>
            </a:pP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Сделать результаты своих научных исследований общественным достоянием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в соответствии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с законодательством Российской Федерации, опубликовав их в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рецензируемых российских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и зарубежных научных изданиях.</a:t>
            </a:r>
          </a:p>
          <a:p>
            <a:pPr lvl="0">
              <a:buFont typeface="Nunito"/>
              <a:buChar char="●"/>
            </a:pP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Опубликовать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в ходе практической реализации проекта в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рецензируемых российских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и зарубежных научных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изданиях не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менее восьми различных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публикаций, содержащих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результаты исследований по проекту, в изданиях, индексируемых в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базах данных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«Сеть науки» (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Web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of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Science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Core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Collection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) или «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Скопус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» (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Scopus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).</a:t>
            </a:r>
          </a:p>
          <a:p>
            <a:pPr lvl="0">
              <a:buFont typeface="Nunito"/>
              <a:buChar char="●"/>
            </a:pP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При обнародовании результатов любой научной работы, выполненной в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рамках поддержанного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Фондом проекта, указать на получение финансовой поддержки от Фонда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и организацию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lvl="0">
              <a:buFont typeface="Nunito"/>
              <a:buChar char="●"/>
            </a:pP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Согласиться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с опубликованием Фондом аннотаций поддержанного проекта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и соответствующих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отчетов о выполнении проекта, в том числе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в информационно-телекоммуникационной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сети «Интернет».</a:t>
            </a:r>
          </a:p>
          <a:p>
            <a:pPr lvl="0">
              <a:buFont typeface="Nunito"/>
              <a:buChar char="●"/>
            </a:pP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Согласиться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с возможным проведением международной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экспертизы представленной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на конкурс заявки. </a:t>
            </a:r>
          </a:p>
        </p:txBody>
      </p:sp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89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406400" y="503162"/>
            <a:ext cx="8296800" cy="30198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Конкурс на получение грантов РНФ по мероприятию «Проведение исследований научными лабораториями мирового уровня в рамках реализации приоритетов научно-технологического развития Российской Федерации» Президентской программы исследовательских проектов</a:t>
            </a:r>
            <a:endParaRPr sz="2800" dirty="0"/>
          </a:p>
        </p:txBody>
      </p:sp>
      <p:sp>
        <p:nvSpPr>
          <p:cNvPr id="122" name="Google Shape;122;p20"/>
          <p:cNvSpPr txBox="1"/>
          <p:nvPr/>
        </p:nvSpPr>
        <p:spPr>
          <a:xfrm>
            <a:off x="3694400" y="3802400"/>
            <a:ext cx="50088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Сумма гранта: </a:t>
            </a:r>
            <a:r>
              <a:rPr lang="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108 млн. </a:t>
            </a:r>
            <a:r>
              <a:rPr lang="ru-RU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р</a:t>
            </a:r>
            <a:r>
              <a:rPr lang="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уб. </a:t>
            </a:r>
            <a:r>
              <a:rPr lang="ru-RU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з</a:t>
            </a:r>
            <a:r>
              <a:rPr lang="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а 4 года. В среднем по 27 млн. </a:t>
            </a:r>
            <a:r>
              <a:rPr lang="ru-RU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р</a:t>
            </a:r>
            <a:r>
              <a:rPr lang="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уб.  </a:t>
            </a:r>
            <a:r>
              <a:rPr lang="ru-RU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е</a:t>
            </a:r>
            <a:r>
              <a:rPr lang="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жегодно.</a:t>
            </a:r>
            <a:endParaRPr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dk1"/>
                </a:solidFill>
              </a:rPr>
              <a:t>Особенности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2400250" y="1114028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Nunito"/>
              <a:buChar char="●"/>
            </a:pP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Научное исследование (проект) должно быть направлено на </a:t>
            </a: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решение конкретных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задач в рамках одного из определенных в Стратегии </a:t>
            </a: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научно-технологического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развития Российской Федерации приоритетов </a:t>
            </a: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научно-технологического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развития Российской Федерации. </a:t>
            </a:r>
            <a:endParaRPr lang="ru-RU" dirty="0" smtClean="0">
              <a:latin typeface="Nunito"/>
              <a:ea typeface="Nunito"/>
              <a:cs typeface="Nunito"/>
              <a:sym typeface="Nunito"/>
            </a:endParaRPr>
          </a:p>
          <a:p>
            <a:pPr lvl="0">
              <a:buFont typeface="Nunito"/>
              <a:buChar char="●"/>
            </a:pP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Реализация проекта должна быть направлена, в том числе на формирование научных </a:t>
            </a: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и технологических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заделов, обеспечивающих экономический рост и социальное </a:t>
            </a: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развитие Российской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Федерации</a:t>
            </a: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lvl="0">
              <a:buFont typeface="Nunito"/>
              <a:buChar char="●"/>
            </a:pP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Приоритетную поддержку получат </a:t>
            </a: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проекты, предусматривающие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в конце </a:t>
            </a:r>
            <a:r>
              <a:rPr lang="ru-RU" dirty="0" err="1" smtClean="0">
                <a:latin typeface="Nunito"/>
                <a:ea typeface="Nunito"/>
                <a:cs typeface="Nunito"/>
                <a:sym typeface="Nunito"/>
              </a:rPr>
              <a:t>грантового</a:t>
            </a: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 цикла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создание новой или усовершенствование производимой продукции (товаров, </a:t>
            </a: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работ, услуг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), создание новых </a:t>
            </a: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или усовершенствование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применяемых технологий.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</a:rPr>
              <a:t>Направления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2400250" y="1295815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Nunito"/>
              <a:buChar char="●"/>
            </a:pPr>
            <a:r>
              <a:rPr lang="ru-RU" dirty="0" smtClean="0"/>
              <a:t>Математика</a:t>
            </a:r>
            <a:r>
              <a:rPr lang="ru-RU" dirty="0"/>
              <a:t>, информатика и науки о системах; </a:t>
            </a:r>
            <a:endParaRPr lang="ru-RU" dirty="0" smtClean="0"/>
          </a:p>
          <a:p>
            <a:pPr lvl="0">
              <a:buFont typeface="Nunito"/>
              <a:buChar char="●"/>
            </a:pPr>
            <a:r>
              <a:rPr lang="ru-RU" dirty="0" smtClean="0"/>
              <a:t>Физика </a:t>
            </a:r>
            <a:r>
              <a:rPr lang="ru-RU" dirty="0"/>
              <a:t>и науки о космосе; </a:t>
            </a:r>
            <a:endParaRPr lang="ru-RU" dirty="0" smtClean="0"/>
          </a:p>
          <a:p>
            <a:pPr lvl="0">
              <a:buFont typeface="Nunito"/>
              <a:buChar char="●"/>
            </a:pPr>
            <a:r>
              <a:rPr lang="ru-RU" dirty="0" smtClean="0"/>
              <a:t>Химия </a:t>
            </a:r>
            <a:r>
              <a:rPr lang="ru-RU" dirty="0"/>
              <a:t>и науки о материалах; </a:t>
            </a:r>
            <a:endParaRPr lang="ru-RU" dirty="0" smtClean="0"/>
          </a:p>
          <a:p>
            <a:pPr lvl="0">
              <a:buFont typeface="Nunito"/>
              <a:buChar char="●"/>
            </a:pPr>
            <a:r>
              <a:rPr lang="ru-RU" dirty="0" smtClean="0"/>
              <a:t>Биология </a:t>
            </a:r>
            <a:r>
              <a:rPr lang="ru-RU" dirty="0"/>
              <a:t>и науки о жизни; </a:t>
            </a:r>
            <a:endParaRPr lang="ru-RU" dirty="0" smtClean="0"/>
          </a:p>
          <a:p>
            <a:pPr lvl="0">
              <a:buFont typeface="Nunito"/>
              <a:buChar char="●"/>
            </a:pPr>
            <a:r>
              <a:rPr lang="ru-RU" dirty="0" smtClean="0"/>
              <a:t>Фундаментальные </a:t>
            </a:r>
            <a:r>
              <a:rPr lang="ru-RU" dirty="0"/>
              <a:t>исследования для медицины; </a:t>
            </a:r>
            <a:endParaRPr lang="ru-RU" dirty="0" smtClean="0"/>
          </a:p>
          <a:p>
            <a:pPr lvl="0">
              <a:buFont typeface="Nunito"/>
              <a:buChar char="●"/>
            </a:pPr>
            <a:r>
              <a:rPr lang="ru-RU" dirty="0" smtClean="0"/>
              <a:t>Сельскохозяйственные </a:t>
            </a:r>
            <a:r>
              <a:rPr lang="ru-RU" dirty="0"/>
              <a:t>науки; </a:t>
            </a:r>
          </a:p>
          <a:p>
            <a:pPr lvl="0">
              <a:buFont typeface="Nunito"/>
              <a:buChar char="●"/>
            </a:pPr>
            <a:r>
              <a:rPr lang="ru-RU" dirty="0" smtClean="0"/>
              <a:t>Науки </a:t>
            </a:r>
            <a:r>
              <a:rPr lang="ru-RU" dirty="0"/>
              <a:t>о Земле; </a:t>
            </a:r>
          </a:p>
          <a:p>
            <a:pPr lvl="0">
              <a:buFont typeface="Nunito"/>
              <a:buChar char="●"/>
            </a:pPr>
            <a:r>
              <a:rPr lang="ru-RU" dirty="0" smtClean="0"/>
              <a:t>Гуманитарные </a:t>
            </a:r>
            <a:r>
              <a:rPr lang="ru-RU" dirty="0"/>
              <a:t>и социальные науки; </a:t>
            </a:r>
          </a:p>
          <a:p>
            <a:pPr lvl="0">
              <a:buFont typeface="Nunito"/>
              <a:buChar char="●"/>
            </a:pPr>
            <a:r>
              <a:rPr lang="ru-RU" dirty="0" smtClean="0"/>
              <a:t>Инженерные </a:t>
            </a:r>
            <a:r>
              <a:rPr lang="ru-RU" dirty="0"/>
              <a:t>науки.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2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</a:rPr>
              <a:t>Участникам конкурса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2400250" y="1360770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В конкурсе могут принимать участие проекты научных коллективов,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осуществляющих научные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исследования мирового уровня на базе существующих лабораторий (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структурных подразделений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) российских научных организаций, российских образовательных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организаций высшего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образования, иных организаций, учредительными документами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которых предусмотрена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возможность выполнения научных исследований, находящихся на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территории Российской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Федерации международных (межгосударственных и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межправительственных) научных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организаций (далее соответственно – научный коллектив,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лаборатория, организация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)), независимо от должности, занимаемой руководителем научного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коллектива (далее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– руководитель проекта), его ученой степени и гражданства,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организационно-правовой формы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и формы собственности организаций, с которыми руководитель проекта и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члены научного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коллектива состоят в трудовых или гражданско-правовых отношениях.</a:t>
            </a:r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dk1"/>
                </a:solidFill>
              </a:rPr>
              <a:t>Основные моменты для руководителя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2400250" y="1080161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Nunito"/>
              <a:buChar char="●"/>
            </a:pP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Трудовой договор с руководителем проекта должен предусматривать его очное участие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в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выполнении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работ по проекту на территории организации в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течение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не менее 180 дней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для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российских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и 90 дней для зарубежных ученых.</a:t>
            </a:r>
          </a:p>
          <a:p>
            <a:pPr lvl="0">
              <a:buFont typeface="Nunito"/>
              <a:buChar char="●"/>
            </a:pP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Руководитель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проекта должен иметь не менее десяти различных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публикаций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по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тематике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проекта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в рецензируемых российских и зарубежных научных изданиях, индексируемых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в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базах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данных «Сеть науки» (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Web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of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Science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Core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Collection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) или «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Скопус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» (</a:t>
            </a:r>
            <a:r>
              <a:rPr lang="ru-RU" sz="1200" dirty="0" err="1" smtClean="0">
                <a:latin typeface="Nunito"/>
                <a:ea typeface="Nunito"/>
                <a:cs typeface="Nunito"/>
                <a:sym typeface="Nunito"/>
              </a:rPr>
              <a:t>Scopus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),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опубликованных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в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период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с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1 января 2016 года до даты подачи заявки.</a:t>
            </a:r>
          </a:p>
          <a:p>
            <a:pPr lvl="0">
              <a:buFont typeface="Nunito"/>
              <a:buChar char="●"/>
            </a:pP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Финансовое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обеспечение проекта в объеме не менее 32 (Тридцати двух)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миллионов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рублей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в год формируется из гранта Фонда и 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софинансирования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. Размер одного гранта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Фонда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составляет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не более: в 2021 году – 30 (Тридцати) миллионов рублей, в 2022 году –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28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(Двадцати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восьми) миллионов рублей, в 2023 году – 26 (Двадцати шести) миллионов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рублей,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в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2024 году – 24 (Двадцати четырех) миллионов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рублей. </a:t>
            </a:r>
            <a:endParaRPr sz="1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err="1" smtClean="0">
                <a:solidFill>
                  <a:schemeClr val="dk1"/>
                </a:solidFill>
              </a:rPr>
              <a:t>Софинансирование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2235755" y="1211350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Nunito"/>
              <a:buChar char="●"/>
            </a:pPr>
            <a:r>
              <a:rPr lang="ru-RU" sz="1600" dirty="0" smtClean="0">
                <a:latin typeface="Nunito"/>
                <a:ea typeface="Nunito"/>
                <a:cs typeface="Nunito"/>
                <a:sym typeface="Nunito"/>
              </a:rPr>
              <a:t>Может предоставить </a:t>
            </a:r>
            <a:r>
              <a:rPr lang="ru-RU" sz="1600" dirty="0">
                <a:latin typeface="Nunito"/>
                <a:ea typeface="Nunito"/>
                <a:cs typeface="Nunito"/>
                <a:sym typeface="Nunito"/>
              </a:rPr>
              <a:t>заинтересованное в использовании </a:t>
            </a:r>
            <a:r>
              <a:rPr lang="ru-RU" sz="1600" dirty="0" smtClean="0">
                <a:latin typeface="Nunito"/>
                <a:ea typeface="Nunito"/>
                <a:cs typeface="Nunito"/>
                <a:sym typeface="Nunito"/>
              </a:rPr>
              <a:t>результатов проекта </a:t>
            </a:r>
            <a:r>
              <a:rPr lang="ru-RU" sz="1600" dirty="0">
                <a:latin typeface="Nunito"/>
                <a:ea typeface="Nunito"/>
                <a:cs typeface="Nunito"/>
                <a:sym typeface="Nunito"/>
              </a:rPr>
              <a:t>юридическое лицо (далее – партнер), что должно подтверждаться </a:t>
            </a:r>
            <a:r>
              <a:rPr lang="ru-RU" sz="1600" dirty="0" smtClean="0">
                <a:latin typeface="Nunito"/>
                <a:ea typeface="Nunito"/>
                <a:cs typeface="Nunito"/>
                <a:sym typeface="Nunito"/>
              </a:rPr>
              <a:t>соответствующими документами.</a:t>
            </a:r>
            <a:endParaRPr lang="ru-RU" sz="16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66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endParaRPr lang="ru"/>
          </a:p>
        </p:txBody>
      </p:sp>
      <p:sp>
        <p:nvSpPr>
          <p:cNvPr id="6" name="Прямоугольник 5"/>
          <p:cNvSpPr/>
          <p:nvPr/>
        </p:nvSpPr>
        <p:spPr>
          <a:xfrm>
            <a:off x="1795387" y="472948"/>
            <a:ext cx="5182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2"/>
              </a:buClr>
              <a:buSzPts val="3000"/>
            </a:pPr>
            <a:r>
              <a:rPr lang="ru-RU" sz="2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Обязательные </a:t>
            </a:r>
            <a:r>
              <a:rPr lang="ru-RU" sz="28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условия</a:t>
            </a:r>
            <a:r>
              <a:rPr lang="en-US" sz="28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28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РНФ</a:t>
            </a:r>
            <a:endParaRPr lang="ru-RU" sz="2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521" y="996168"/>
            <a:ext cx="84618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Nunito" panose="020B0604020202020204" charset="-52"/>
              </a:rPr>
              <a:t>Сделать </a:t>
            </a:r>
            <a:r>
              <a:rPr lang="ru-RU" sz="1200" dirty="0">
                <a:latin typeface="Nunito" panose="020B0604020202020204" charset="-52"/>
              </a:rPr>
              <a:t>результаты своих научных исследований общественным достоянием в соответствии с законодательством Российской Федерации, опубликовав их в рецензируемых российских и зарубежных научных изданиях. </a:t>
            </a:r>
            <a:endParaRPr lang="en-US" sz="1200" dirty="0">
              <a:latin typeface="Nunito" panose="020B0604020202020204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Nunito" panose="020B0604020202020204" charset="-52"/>
              </a:rPr>
              <a:t>Опубликовать </a:t>
            </a:r>
            <a:r>
              <a:rPr lang="ru-RU" sz="1200" dirty="0">
                <a:latin typeface="Nunito" panose="020B0604020202020204" charset="-52"/>
              </a:rPr>
              <a:t>в ходе практической реализации проекта в рецензируемых российских и зарубежных научных изданиях: </a:t>
            </a:r>
            <a:endParaRPr lang="en-US" sz="1200" dirty="0" smtClean="0">
              <a:latin typeface="Nunito" panose="020B0604020202020204" charset="-52"/>
            </a:endParaRPr>
          </a:p>
          <a:p>
            <a:r>
              <a:rPr lang="ru-RU" sz="1200" dirty="0" smtClean="0">
                <a:latin typeface="Nunito" panose="020B0604020202020204" charset="-52"/>
              </a:rPr>
              <a:t>    а</a:t>
            </a:r>
            <a:r>
              <a:rPr lang="ru-RU" sz="1200" dirty="0">
                <a:latin typeface="Nunito" panose="020B0604020202020204" charset="-52"/>
              </a:rPr>
              <a:t>) для отраслей знания 01 - 07, 09, указанных в пункте 3 настоящей конкурсной документации, – не менее сорока </a:t>
            </a:r>
            <a:r>
              <a:rPr lang="ru-RU" sz="1200" dirty="0" smtClean="0">
                <a:latin typeface="Nunito" panose="020B0604020202020204" charset="-52"/>
              </a:rPr>
              <a:t>   публикаций</a:t>
            </a:r>
            <a:r>
              <a:rPr lang="ru-RU" sz="1200" dirty="0">
                <a:latin typeface="Nunito" panose="020B0604020202020204" charset="-52"/>
              </a:rPr>
              <a:t>, содержащих результаты исследований по проекту в изданиях, индексируемых в базах данных «Сеть науки» (</a:t>
            </a:r>
            <a:r>
              <a:rPr lang="ru-RU" sz="1200" dirty="0" err="1">
                <a:latin typeface="Nunito" panose="020B0604020202020204" charset="-52"/>
              </a:rPr>
              <a:t>Web</a:t>
            </a:r>
            <a:r>
              <a:rPr lang="ru-RU" sz="1200" dirty="0">
                <a:latin typeface="Nunito" panose="020B0604020202020204" charset="-52"/>
              </a:rPr>
              <a:t> </a:t>
            </a:r>
            <a:r>
              <a:rPr lang="ru-RU" sz="1200" dirty="0" err="1">
                <a:latin typeface="Nunito" panose="020B0604020202020204" charset="-52"/>
              </a:rPr>
              <a:t>of</a:t>
            </a:r>
            <a:r>
              <a:rPr lang="ru-RU" sz="1200" dirty="0">
                <a:latin typeface="Nunito" panose="020B0604020202020204" charset="-52"/>
              </a:rPr>
              <a:t> </a:t>
            </a:r>
            <a:r>
              <a:rPr lang="ru-RU" sz="1200" dirty="0" err="1">
                <a:latin typeface="Nunito" panose="020B0604020202020204" charset="-52"/>
              </a:rPr>
              <a:t>Science</a:t>
            </a:r>
            <a:r>
              <a:rPr lang="ru-RU" sz="1200" dirty="0">
                <a:latin typeface="Nunito" panose="020B0604020202020204" charset="-52"/>
              </a:rPr>
              <a:t> </a:t>
            </a:r>
            <a:r>
              <a:rPr lang="ru-RU" sz="1200" dirty="0" err="1">
                <a:latin typeface="Nunito" panose="020B0604020202020204" charset="-52"/>
              </a:rPr>
              <a:t>Core</a:t>
            </a:r>
            <a:r>
              <a:rPr lang="ru-RU" sz="1200" dirty="0">
                <a:latin typeface="Nunito" panose="020B0604020202020204" charset="-52"/>
              </a:rPr>
              <a:t> </a:t>
            </a:r>
            <a:r>
              <a:rPr lang="ru-RU" sz="1200" dirty="0" err="1">
                <a:latin typeface="Nunito" panose="020B0604020202020204" charset="-52"/>
              </a:rPr>
              <a:t>Collection</a:t>
            </a:r>
            <a:r>
              <a:rPr lang="ru-RU" sz="1200" dirty="0">
                <a:latin typeface="Nunito" panose="020B0604020202020204" charset="-52"/>
              </a:rPr>
              <a:t>) или «</a:t>
            </a:r>
            <a:r>
              <a:rPr lang="ru-RU" sz="1200" dirty="0" err="1">
                <a:latin typeface="Nunito" panose="020B0604020202020204" charset="-52"/>
              </a:rPr>
              <a:t>Скопус</a:t>
            </a:r>
            <a:r>
              <a:rPr lang="ru-RU" sz="1200" dirty="0">
                <a:latin typeface="Nunito" panose="020B0604020202020204" charset="-52"/>
              </a:rPr>
              <a:t>» (</a:t>
            </a:r>
            <a:r>
              <a:rPr lang="ru-RU" sz="1200" dirty="0" err="1">
                <a:latin typeface="Nunito" panose="020B0604020202020204" charset="-52"/>
              </a:rPr>
              <a:t>Scopus</a:t>
            </a:r>
            <a:r>
              <a:rPr lang="ru-RU" sz="1200" dirty="0">
                <a:latin typeface="Nunito" panose="020B0604020202020204" charset="-52"/>
              </a:rPr>
              <a:t>); </a:t>
            </a:r>
            <a:endParaRPr lang="en-US" sz="1200" dirty="0" smtClean="0">
              <a:latin typeface="Nunito" panose="020B0604020202020204" charset="-52"/>
            </a:endParaRPr>
          </a:p>
          <a:p>
            <a:r>
              <a:rPr lang="ru-RU" sz="1200" dirty="0" smtClean="0">
                <a:latin typeface="Nunito" panose="020B0604020202020204" charset="-52"/>
              </a:rPr>
              <a:t>    б</a:t>
            </a:r>
            <a:r>
              <a:rPr lang="ru-RU" sz="1200" dirty="0">
                <a:latin typeface="Nunito" panose="020B0604020202020204" charset="-52"/>
              </a:rPr>
              <a:t>) для отрасли знания 08 – не менее тридцати публикаций, содержащих результаты исследований по проекту в изданиях, индексируемых в базах данных «Сеть науки» (</a:t>
            </a:r>
            <a:r>
              <a:rPr lang="ru-RU" sz="1200" dirty="0" err="1">
                <a:latin typeface="Nunito" panose="020B0604020202020204" charset="-52"/>
              </a:rPr>
              <a:t>Web</a:t>
            </a:r>
            <a:r>
              <a:rPr lang="ru-RU" sz="1200" dirty="0">
                <a:latin typeface="Nunito" panose="020B0604020202020204" charset="-52"/>
              </a:rPr>
              <a:t> </a:t>
            </a:r>
            <a:r>
              <a:rPr lang="ru-RU" sz="1200" dirty="0" err="1">
                <a:latin typeface="Nunito" panose="020B0604020202020204" charset="-52"/>
              </a:rPr>
              <a:t>of</a:t>
            </a:r>
            <a:r>
              <a:rPr lang="ru-RU" sz="1200" dirty="0">
                <a:latin typeface="Nunito" panose="020B0604020202020204" charset="-52"/>
              </a:rPr>
              <a:t> </a:t>
            </a:r>
            <a:r>
              <a:rPr lang="ru-RU" sz="1200" dirty="0" err="1">
                <a:latin typeface="Nunito" panose="020B0604020202020204" charset="-52"/>
              </a:rPr>
              <a:t>Science</a:t>
            </a:r>
            <a:r>
              <a:rPr lang="ru-RU" sz="1200" dirty="0">
                <a:latin typeface="Nunito" panose="020B0604020202020204" charset="-52"/>
              </a:rPr>
              <a:t> </a:t>
            </a:r>
            <a:r>
              <a:rPr lang="ru-RU" sz="1200" dirty="0" err="1">
                <a:latin typeface="Nunito" panose="020B0604020202020204" charset="-52"/>
              </a:rPr>
              <a:t>Core</a:t>
            </a:r>
            <a:r>
              <a:rPr lang="ru-RU" sz="1200" dirty="0">
                <a:latin typeface="Nunito" panose="020B0604020202020204" charset="-52"/>
              </a:rPr>
              <a:t> </a:t>
            </a:r>
            <a:r>
              <a:rPr lang="ru-RU" sz="1200" dirty="0" err="1">
                <a:latin typeface="Nunito" panose="020B0604020202020204" charset="-52"/>
              </a:rPr>
              <a:t>Collection</a:t>
            </a:r>
            <a:r>
              <a:rPr lang="ru-RU" sz="1200" dirty="0">
                <a:latin typeface="Nunito" panose="020B0604020202020204" charset="-52"/>
              </a:rPr>
              <a:t>) или «</a:t>
            </a:r>
            <a:r>
              <a:rPr lang="ru-RU" sz="1200" dirty="0" err="1">
                <a:latin typeface="Nunito" panose="020B0604020202020204" charset="-52"/>
              </a:rPr>
              <a:t>Скопус</a:t>
            </a:r>
            <a:r>
              <a:rPr lang="ru-RU" sz="1200" dirty="0">
                <a:latin typeface="Nunito" panose="020B0604020202020204" charset="-52"/>
              </a:rPr>
              <a:t>» (</a:t>
            </a:r>
            <a:r>
              <a:rPr lang="ru-RU" sz="1200" dirty="0" err="1">
                <a:latin typeface="Nunito" panose="020B0604020202020204" charset="-52"/>
              </a:rPr>
              <a:t>Scopus</a:t>
            </a:r>
            <a:r>
              <a:rPr lang="ru-RU" sz="1200" dirty="0">
                <a:latin typeface="Nunito" panose="020B0604020202020204" charset="-52"/>
              </a:rPr>
              <a:t>). </a:t>
            </a:r>
            <a:endParaRPr lang="en-US" sz="1200" dirty="0">
              <a:latin typeface="Nunito" panose="020B0604020202020204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Nunito" panose="020B0604020202020204" charset="-52"/>
              </a:rPr>
              <a:t>При </a:t>
            </a:r>
            <a:r>
              <a:rPr lang="ru-RU" sz="1200" dirty="0">
                <a:latin typeface="Nunito" panose="020B0604020202020204" charset="-52"/>
              </a:rPr>
              <a:t>обнародовании результатов любой научной работы, выполненной в рамках поддержанного Фондом проекта, указать на получение финансовой поддержки от Фонда, организацию и партнеров (при необходимости). </a:t>
            </a:r>
            <a:endParaRPr lang="ru-RU" sz="1200" dirty="0" smtClean="0">
              <a:latin typeface="Nunito" panose="020B0604020202020204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Nunito" panose="020B0604020202020204" charset="-52"/>
              </a:rPr>
              <a:t>Ежегодно проводить по тематике проекта на территории Российской Федерации школу молодых ученых с участием в каждой в качестве лекторов не менее чем десяти ведущих ученых, а также в качестве слушателей не менее двадцати молодых ученых в возрасте до 35 лет включительно. Программы и отчеты о проведении мероприятий должны размещаться в информационно-телекоммуникационной сети «Интернет» на сайте организации. </a:t>
            </a:r>
            <a:endParaRPr lang="en-US" sz="1200" dirty="0">
              <a:latin typeface="Nunito" panose="020B0604020202020204" charset="-52"/>
            </a:endParaRPr>
          </a:p>
          <a:p>
            <a:endParaRPr lang="en-US" sz="1200" dirty="0">
              <a:latin typeface="Nunito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3947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18</a:t>
            </a:fld>
            <a:endParaRPr lang="ru"/>
          </a:p>
        </p:txBody>
      </p:sp>
      <p:sp>
        <p:nvSpPr>
          <p:cNvPr id="6" name="Прямоугольник 5"/>
          <p:cNvSpPr/>
          <p:nvPr/>
        </p:nvSpPr>
        <p:spPr>
          <a:xfrm>
            <a:off x="367696" y="990249"/>
            <a:ext cx="82973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Nunito" panose="020B0604020202020204" charset="-52"/>
              </a:rPr>
              <a:t>В </a:t>
            </a:r>
            <a:r>
              <a:rPr lang="ru-RU" dirty="0">
                <a:latin typeface="Nunito" panose="020B0604020202020204" charset="-52"/>
              </a:rPr>
              <a:t>течение первых 12 месяцев реализации проекта привлечь на основе открытого конкурса в состав лаборатории для выполнения работ по проекту не менее трех имеющих ученую степень молодых ученых (</a:t>
            </a:r>
            <a:r>
              <a:rPr lang="ru-RU" dirty="0" err="1">
                <a:latin typeface="Nunito" panose="020B0604020202020204" charset="-52"/>
              </a:rPr>
              <a:t>постдоков</a:t>
            </a:r>
            <a:r>
              <a:rPr lang="ru-RU" dirty="0">
                <a:latin typeface="Nunito" panose="020B0604020202020204" charset="-52"/>
              </a:rPr>
              <a:t>) в возрасте до 35 лет включительно из других организаций. При этом продолжительность рабочего времени, предусмотренная трудовым договором с каждым молодым ученым, должна составлять не менее </a:t>
            </a:r>
            <a:r>
              <a:rPr lang="ru-RU" dirty="0" smtClean="0">
                <a:latin typeface="Nunito" panose="020B0604020202020204" charset="-52"/>
              </a:rPr>
              <a:t>нормальной (сокращенной </a:t>
            </a:r>
            <a:r>
              <a:rPr lang="ru-RU" dirty="0">
                <a:latin typeface="Nunito" panose="020B0604020202020204" charset="-52"/>
              </a:rPr>
              <a:t>в случаях, предусмотренных законодательством Российской Федерации) продолжительности рабочего времени, а Организация за счет собственных (отличных от гранта и </a:t>
            </a:r>
            <a:r>
              <a:rPr lang="ru-RU" dirty="0" err="1">
                <a:latin typeface="Nunito" panose="020B0604020202020204" charset="-52"/>
              </a:rPr>
              <a:t>софинансирования</a:t>
            </a:r>
            <a:r>
              <a:rPr lang="ru-RU" dirty="0">
                <a:latin typeface="Nunito" panose="020B0604020202020204" charset="-52"/>
              </a:rPr>
              <a:t>) ресурсов должна обеспечить не менее 50 (пятидесяти) процентов средств для оплаты их работы по Проекту.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latin typeface="Nunito" panose="020B0604020202020204" charset="-52"/>
              </a:rPr>
              <a:t>Согласиться с опубликованием Фондом аннотаций поддержанного проекта и соответствующих отчетов о выполнении проекта, в том числе в информационно-телекоммуникационной сети «Интернет».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latin typeface="Nunito" panose="020B0604020202020204" charset="-52"/>
              </a:rPr>
              <a:t>Согласиться с возможным проведением международной экспертизы представленной на конкурс заявки.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1067" y="467029"/>
            <a:ext cx="5152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2"/>
              </a:buClr>
              <a:buSzPts val="3000"/>
            </a:pPr>
            <a:r>
              <a:rPr lang="ru-RU" sz="2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Обязательные</a:t>
            </a:r>
            <a:r>
              <a:rPr lang="ru-RU" sz="1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2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условия</a:t>
            </a:r>
            <a:r>
              <a:rPr lang="en-US" sz="2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2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РНФ</a:t>
            </a:r>
          </a:p>
        </p:txBody>
      </p:sp>
    </p:spTree>
    <p:extLst>
      <p:ext uri="{BB962C8B-B14F-4D97-AF65-F5344CB8AC3E}">
        <p14:creationId xmlns:p14="http://schemas.microsoft.com/office/powerpoint/2010/main" val="76400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endParaRPr lang="ru"/>
          </a:p>
        </p:txBody>
      </p:sp>
      <p:sp>
        <p:nvSpPr>
          <p:cNvPr id="6" name="Прямоугольник 5"/>
          <p:cNvSpPr/>
          <p:nvPr/>
        </p:nvSpPr>
        <p:spPr>
          <a:xfrm>
            <a:off x="367694" y="516194"/>
            <a:ext cx="83602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2"/>
              </a:buClr>
              <a:buSzPts val="3000"/>
            </a:pPr>
            <a:r>
              <a:rPr lang="ru-RU" sz="2800" b="1" dirty="0">
                <a:solidFill>
                  <a:schemeClr val="dk1"/>
                </a:solidFill>
                <a:latin typeface="Raleway"/>
                <a:ea typeface="Raleway"/>
                <a:cs typeface="Raleway"/>
              </a:rPr>
              <a:t>К конкурсу не допускаются: </a:t>
            </a:r>
          </a:p>
          <a:p>
            <a:endParaRPr lang="en-US" dirty="0" smtClean="0">
              <a:latin typeface="Nunito" panose="020B0604020202020204" charset="-52"/>
            </a:endParaRPr>
          </a:p>
          <a:p>
            <a:r>
              <a:rPr lang="ru-RU" dirty="0" smtClean="0">
                <a:latin typeface="Nunito" panose="020B0604020202020204" charset="-52"/>
              </a:rPr>
              <a:t>а</a:t>
            </a:r>
            <a:r>
              <a:rPr lang="ru-RU" dirty="0">
                <a:latin typeface="Nunito" panose="020B0604020202020204" charset="-52"/>
              </a:rPr>
              <a:t>) заявки, оформленные и/или поданные в Фонд с нарушением требований пунктов 17, 18, 19 </a:t>
            </a:r>
            <a:r>
              <a:rPr lang="ru-RU" dirty="0" smtClean="0">
                <a:latin typeface="Nunito" panose="020B0604020202020204" charset="-52"/>
              </a:rPr>
              <a:t>конкурсной </a:t>
            </a:r>
            <a:r>
              <a:rPr lang="ru-RU" dirty="0">
                <a:latin typeface="Nunito" panose="020B0604020202020204" charset="-52"/>
              </a:rPr>
              <a:t>документации; </a:t>
            </a:r>
            <a:endParaRPr lang="ru-RU" dirty="0" smtClean="0">
              <a:latin typeface="Nunito" panose="020B0604020202020204" charset="-52"/>
            </a:endParaRPr>
          </a:p>
          <a:p>
            <a:r>
              <a:rPr lang="ru-RU" dirty="0" smtClean="0">
                <a:latin typeface="Nunito" panose="020B0604020202020204" charset="-52"/>
              </a:rPr>
              <a:t>б</a:t>
            </a:r>
            <a:r>
              <a:rPr lang="ru-RU" dirty="0">
                <a:latin typeface="Nunito" panose="020B0604020202020204" charset="-52"/>
              </a:rPr>
              <a:t>) заявки, оформленные и поданные в Фонд с нарушениями требований к содержанию заявки для участия в конкурсе, изложенных в объявлении о проведении конкурса и</a:t>
            </a:r>
          </a:p>
          <a:p>
            <a:r>
              <a:rPr lang="ru-RU" dirty="0">
                <a:latin typeface="Nunito" panose="020B0604020202020204" charset="-52"/>
              </a:rPr>
              <a:t>конкурсной документации;</a:t>
            </a:r>
          </a:p>
          <a:p>
            <a:r>
              <a:rPr lang="ru-RU" dirty="0">
                <a:latin typeface="Nunito" panose="020B0604020202020204" charset="-52"/>
              </a:rPr>
              <a:t>в) заявки, печатная версия которых отличается от зарегистрированной в ИАС электронной</a:t>
            </a:r>
          </a:p>
          <a:p>
            <a:r>
              <a:rPr lang="ru-RU" dirty="0">
                <a:latin typeface="Nunito" panose="020B0604020202020204" charset="-52"/>
              </a:rPr>
              <a:t>версии;</a:t>
            </a:r>
          </a:p>
          <a:p>
            <a:r>
              <a:rPr lang="ru-RU" dirty="0">
                <a:latin typeface="Nunito" panose="020B0604020202020204" charset="-52"/>
              </a:rPr>
              <a:t>г) заявки, печатные версии которых </a:t>
            </a:r>
            <a:r>
              <a:rPr lang="ru-RU" dirty="0" smtClean="0">
                <a:latin typeface="Nunito" panose="020B0604020202020204" charset="-52"/>
              </a:rPr>
              <a:t>получены Фондом </a:t>
            </a:r>
            <a:r>
              <a:rPr lang="ru-RU" dirty="0">
                <a:latin typeface="Nunito" panose="020B0604020202020204" charset="-52"/>
              </a:rPr>
              <a:t>после истечения установленного</a:t>
            </a:r>
          </a:p>
          <a:p>
            <a:r>
              <a:rPr lang="ru-RU" dirty="0">
                <a:latin typeface="Nunito" panose="020B0604020202020204" charset="-52"/>
              </a:rPr>
              <a:t>срока их подачи;</a:t>
            </a:r>
          </a:p>
          <a:p>
            <a:r>
              <a:rPr lang="ru-RU" dirty="0">
                <a:latin typeface="Nunito" panose="020B0604020202020204" charset="-52"/>
              </a:rPr>
              <a:t>д) заявки, информация в которых не соответствует требованиям пунктов 3, 4, 6, 7, 9, 10,</a:t>
            </a:r>
          </a:p>
          <a:p>
            <a:r>
              <a:rPr lang="ru-RU" dirty="0">
                <a:latin typeface="Nunito" panose="020B0604020202020204" charset="-52"/>
              </a:rPr>
              <a:t>12-16, 36 настоящей конкурсной </a:t>
            </a:r>
            <a:r>
              <a:rPr lang="ru-RU" dirty="0" smtClean="0">
                <a:latin typeface="Nunito" panose="020B0604020202020204" charset="-52"/>
              </a:rPr>
              <a:t>документации</a:t>
            </a:r>
          </a:p>
          <a:p>
            <a:r>
              <a:rPr lang="ru-RU" dirty="0" smtClean="0">
                <a:latin typeface="Nunito" panose="020B0604020202020204" charset="-52"/>
              </a:rPr>
              <a:t>е) заявки, содержащие противоречивые сведения в части подтверждения претендентами</a:t>
            </a:r>
          </a:p>
          <a:p>
            <a:r>
              <a:rPr lang="ru-RU" dirty="0" smtClean="0">
                <a:latin typeface="Nunito" panose="020B0604020202020204" charset="-52"/>
              </a:rPr>
              <a:t>на </a:t>
            </a:r>
            <a:r>
              <a:rPr lang="ru-RU" dirty="0">
                <a:latin typeface="Nunito" panose="020B0604020202020204" charset="-52"/>
              </a:rPr>
              <a:t>участие в конкурсе соответствия квалификационным </a:t>
            </a:r>
            <a:r>
              <a:rPr lang="ru-RU" dirty="0" smtClean="0">
                <a:latin typeface="Nunito" panose="020B0604020202020204" charset="-52"/>
              </a:rPr>
              <a:t>требованиям</a:t>
            </a:r>
            <a:endParaRPr lang="ru-RU" dirty="0">
              <a:latin typeface="Nunito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691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Актуальные </a:t>
            </a:r>
            <a:r>
              <a:rPr lang="ru" dirty="0" smtClean="0"/>
              <a:t>конкурсы РНФ</a:t>
            </a:r>
            <a:endParaRPr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4572000" y="-1"/>
            <a:ext cx="4572000" cy="52203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17500">
              <a:spcBef>
                <a:spcPts val="1000"/>
              </a:spcBef>
              <a:buSzPts val="1400"/>
              <a:buFont typeface="Nunito"/>
              <a:buChar char="●"/>
            </a:pPr>
            <a:r>
              <a:rPr lang="ru-RU" sz="900" b="1" dirty="0" smtClean="0">
                <a:latin typeface="Nunito"/>
                <a:ea typeface="Nunito"/>
                <a:cs typeface="Nunito"/>
                <a:sym typeface="Nunito"/>
              </a:rPr>
              <a:t>Конкурс </a:t>
            </a:r>
            <a:r>
              <a:rPr lang="ru-RU" sz="900" b="1" dirty="0">
                <a:latin typeface="Nunito"/>
                <a:ea typeface="Nunito"/>
                <a:cs typeface="Nunito"/>
                <a:sym typeface="Nunito"/>
              </a:rPr>
              <a:t>на получение грантов РНФ по мероприятию «Проведение исследований на базе существующей научной инфраструктуры мирового уровня» Президентской программы исследовательских проектов</a:t>
            </a:r>
            <a:r>
              <a:rPr lang="en-US" sz="900" b="1" dirty="0">
                <a:latin typeface="Nunito"/>
                <a:ea typeface="Nunito"/>
                <a:cs typeface="Nunito"/>
                <a:sym typeface="Nunito"/>
              </a:rPr>
              <a:t>.</a:t>
            </a:r>
            <a:r>
              <a:rPr lang="ru-RU" sz="9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900" b="1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Срок подачи: до </a:t>
            </a:r>
            <a:r>
              <a:rPr lang="ru-RU" sz="90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15.10.2020</a:t>
            </a:r>
          </a:p>
          <a:p>
            <a:pPr indent="-317500">
              <a:spcBef>
                <a:spcPts val="1000"/>
              </a:spcBef>
              <a:buSzPts val="1400"/>
              <a:buFont typeface="Nunito"/>
              <a:buChar char="●"/>
            </a:pPr>
            <a:r>
              <a:rPr lang="ru-RU" sz="900" b="1" dirty="0">
                <a:latin typeface="Nunito"/>
                <a:ea typeface="Nunito"/>
                <a:cs typeface="Nunito"/>
                <a:sym typeface="Nunito"/>
              </a:rPr>
              <a:t>Конкурс на получение грантов РНФ по мероприятию «Проведение исследований научными лабораториями мирового уровня в рамках реализации приоритетов научно-технологического развития Российской Федерации» Президентской программы исследовательских проектов</a:t>
            </a:r>
            <a:r>
              <a:rPr lang="en-US" sz="900" b="1" dirty="0">
                <a:latin typeface="Nunito"/>
                <a:ea typeface="Nunito"/>
                <a:cs typeface="Nunito"/>
                <a:sym typeface="Nunito"/>
              </a:rPr>
              <a:t>.</a:t>
            </a:r>
            <a:r>
              <a:rPr lang="ru-RU" sz="9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900" b="1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Срок подачи: до </a:t>
            </a:r>
            <a:r>
              <a:rPr lang="ru-RU" sz="90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20.10.2020</a:t>
            </a:r>
          </a:p>
          <a:p>
            <a:pPr lvl="0" indent="-317500">
              <a:spcBef>
                <a:spcPts val="1000"/>
              </a:spcBef>
              <a:buSzPts val="1400"/>
              <a:buFont typeface="Nunito"/>
              <a:buChar char="●"/>
            </a:pPr>
            <a:r>
              <a:rPr lang="ru-RU" sz="900" b="1" dirty="0">
                <a:latin typeface="Nunito"/>
                <a:ea typeface="Nunito"/>
                <a:cs typeface="Nunito"/>
                <a:sym typeface="Nunito"/>
              </a:rPr>
              <a:t>Конкурс на получение грантов РНФ по мероприятию «Проведение фундаментальных научных исследований и поисковых научных исследований отдельными научными группами»</a:t>
            </a:r>
            <a:r>
              <a:rPr lang="en-US" sz="900" b="1" dirty="0">
                <a:latin typeface="Nunito"/>
                <a:ea typeface="Nunito"/>
                <a:cs typeface="Nunito"/>
                <a:sym typeface="Nunito"/>
              </a:rPr>
              <a:t>.</a:t>
            </a:r>
            <a:r>
              <a:rPr lang="ru-RU" sz="9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900" b="1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Срок подачи: до 10.11.2020</a:t>
            </a:r>
            <a:endParaRPr lang="en-US" sz="900" b="1" dirty="0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0" indent="-317500">
              <a:spcBef>
                <a:spcPts val="1000"/>
              </a:spcBef>
              <a:buSzPts val="1400"/>
              <a:buFont typeface="Nunito"/>
              <a:buChar char="●"/>
            </a:pPr>
            <a:r>
              <a:rPr lang="ru-RU" sz="900" b="1" dirty="0">
                <a:latin typeface="Nunito"/>
                <a:ea typeface="Nunito"/>
                <a:cs typeface="Nunito"/>
                <a:sym typeface="Nunito"/>
              </a:rPr>
              <a:t>Конкурс на получение грантов РНФ по мероприятию «Проведение фундаментальных научных исследований и поисковых научных исследований международными научными коллективами»</a:t>
            </a:r>
            <a:r>
              <a:rPr lang="en-US" sz="900" b="1" dirty="0">
                <a:latin typeface="Nunito"/>
                <a:ea typeface="Nunito"/>
                <a:cs typeface="Nunito"/>
                <a:sym typeface="Nunito"/>
              </a:rPr>
              <a:t>.</a:t>
            </a:r>
            <a:r>
              <a:rPr lang="ru-RU" sz="9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900" b="1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Срок подачи: до 14.12.2020</a:t>
            </a:r>
            <a:endParaRPr lang="en-US" sz="900" b="1" dirty="0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0" indent="-317500">
              <a:spcBef>
                <a:spcPts val="1000"/>
              </a:spcBef>
              <a:buSzPts val="1400"/>
              <a:buFont typeface="Nunito"/>
              <a:buChar char="●"/>
            </a:pPr>
            <a:r>
              <a:rPr lang="ru-RU" sz="900" b="1" dirty="0" smtClean="0">
                <a:latin typeface="Nunito"/>
                <a:ea typeface="Nunito"/>
                <a:cs typeface="Nunito"/>
                <a:sym typeface="Nunito"/>
              </a:rPr>
              <a:t>Конкурс </a:t>
            </a:r>
            <a:r>
              <a:rPr lang="ru-RU" sz="900" b="1" dirty="0">
                <a:latin typeface="Nunito"/>
                <a:ea typeface="Nunito"/>
                <a:cs typeface="Nunito"/>
                <a:sym typeface="Nunito"/>
              </a:rPr>
              <a:t>на получение грантов РНФ по мероприятию «Проведение фундаментальных научных исследований и поисковых научных исследований по поручениям (указаниям) Президента Российской Федерации» (генетические исследования). </a:t>
            </a:r>
            <a:r>
              <a:rPr lang="ru-RU" sz="900" b="1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Срок подачи: до </a:t>
            </a:r>
            <a:r>
              <a:rPr lang="ru-RU" sz="90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22.12.2020</a:t>
            </a:r>
            <a:endParaRPr lang="en-US" sz="900" b="1" dirty="0" smtClean="0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0" indent="-317500">
              <a:spcBef>
                <a:spcPts val="1000"/>
              </a:spcBef>
              <a:buSzPts val="1400"/>
              <a:buFont typeface="Nunito"/>
              <a:buChar char="●"/>
            </a:pPr>
            <a:endParaRPr sz="9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406400" y="503162"/>
            <a:ext cx="8296800" cy="30198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2"/>
              </a:buClr>
              <a:buSzPts val="3000"/>
            </a:pPr>
            <a:r>
              <a:rPr lang="ru-RU" sz="2800" dirty="0">
                <a:solidFill>
                  <a:schemeClr val="bg1"/>
                </a:solidFill>
                <a:latin typeface="Raleway" panose="020B0604020202020204" charset="-52"/>
              </a:rPr>
              <a:t>Конкурс на получение грантов РНФ по мероприятию «Проведение фундаментальных научных исследований и поисковых научных исследований международными научными коллективами</a:t>
            </a:r>
            <a:r>
              <a:rPr lang="ru-RU" sz="2800" dirty="0" smtClean="0">
                <a:solidFill>
                  <a:schemeClr val="bg1"/>
                </a:solidFill>
                <a:latin typeface="Raleway" panose="020B0604020202020204" charset="-52"/>
              </a:rPr>
              <a:t>»</a:t>
            </a:r>
            <a:endParaRPr lang="ru-RU" sz="2800" dirty="0">
              <a:solidFill>
                <a:schemeClr val="bg1"/>
              </a:solidFill>
              <a:latin typeface="Raleway" panose="020B0604020202020204" charset="-52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5036457" y="3522997"/>
            <a:ext cx="3613524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Сумма гранта: 12 - 18 млн. руб. за 3 года на проект </a:t>
            </a:r>
            <a:r>
              <a:rPr lang="ru-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(по </a:t>
            </a:r>
            <a:r>
              <a:rPr lang="ru-RU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4 - 6 млн. руб</a:t>
            </a:r>
            <a:r>
              <a:rPr lang="ru-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ru-RU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на 1 </a:t>
            </a:r>
            <a:r>
              <a:rPr lang="ru-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год).</a:t>
            </a:r>
            <a:endParaRPr lang="ru-RU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20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406400" y="356463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Nunito" panose="020B0604020202020204" charset="-52"/>
              </a:rPr>
              <a:t>Конкурс проводится совместно с Немецким научно-исследовательским сообществом (</a:t>
            </a:r>
            <a:r>
              <a:rPr lang="ru-RU" b="1" dirty="0" err="1">
                <a:solidFill>
                  <a:schemeClr val="bg1"/>
                </a:solidFill>
                <a:latin typeface="Nunito" panose="020B0604020202020204" charset="-52"/>
              </a:rPr>
              <a:t>Deutsche</a:t>
            </a:r>
            <a:r>
              <a:rPr lang="ru-RU" b="1" dirty="0">
                <a:solidFill>
                  <a:schemeClr val="bg1"/>
                </a:solidFill>
                <a:latin typeface="Nunito" panose="020B0604020202020204" charset="-52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Nunito" panose="020B0604020202020204" charset="-52"/>
              </a:rPr>
              <a:t>Forschungsgemeinschaft</a:t>
            </a:r>
            <a:r>
              <a:rPr lang="ru-RU" b="1" dirty="0">
                <a:solidFill>
                  <a:schemeClr val="bg1"/>
                </a:solidFill>
                <a:latin typeface="Nunito" panose="020B0604020202020204" charset="-5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31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endParaRPr lang="ru"/>
          </a:p>
        </p:txBody>
      </p:sp>
      <p:sp>
        <p:nvSpPr>
          <p:cNvPr id="8" name="Прямоугольник 7"/>
          <p:cNvSpPr/>
          <p:nvPr/>
        </p:nvSpPr>
        <p:spPr>
          <a:xfrm>
            <a:off x="1849033" y="482720"/>
            <a:ext cx="69233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dk2"/>
              </a:buClr>
              <a:buSzPts val="3000"/>
            </a:pPr>
            <a:r>
              <a:rPr lang="en-US" sz="16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</a:t>
            </a:r>
          </a:p>
          <a:p>
            <a:pPr algn="just">
              <a:buClr>
                <a:schemeClr val="dk2"/>
              </a:buClr>
              <a:buSzPts val="3000"/>
            </a:pPr>
            <a:r>
              <a:rPr lang="en-US" sz="20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28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Отрасли знаний</a:t>
            </a:r>
            <a:r>
              <a:rPr lang="en-US" sz="28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</a:p>
          <a:p>
            <a:pPr algn="just">
              <a:buClr>
                <a:schemeClr val="dk2"/>
              </a:buClr>
              <a:buSzPts val="3000"/>
            </a:pPr>
            <a:endParaRPr lang="ru-RU" sz="1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Nunito" panose="020B0604020202020204" charset="-52"/>
              </a:rPr>
              <a:t>Математика, информатика и науки о системах;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Nunito" panose="020B0604020202020204" charset="-52"/>
              </a:rPr>
              <a:t>Физика и науки о космосе;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Nunito" panose="020B0604020202020204" charset="-52"/>
              </a:rPr>
              <a:t>Химия и науки о материалах;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Nunito" panose="020B0604020202020204" charset="-52"/>
              </a:rPr>
              <a:t>Биология и науки о жизни;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Nunito" panose="020B0604020202020204" charset="-52"/>
              </a:rPr>
              <a:t>Фундаментальные исследования для медицины;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Nunito" panose="020B0604020202020204" charset="-52"/>
              </a:rPr>
              <a:t>Сельскохозяйственные науки;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Nunito" panose="020B0604020202020204" charset="-52"/>
              </a:rPr>
              <a:t>Науки о Земле;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Nunito" panose="020B0604020202020204" charset="-52"/>
              </a:rPr>
              <a:t>Гуманитарные и социальные науки;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Nunito" panose="020B0604020202020204" charset="-52"/>
              </a:rPr>
              <a:t>Инженерные науки.</a:t>
            </a:r>
            <a:endParaRPr lang="ru-RU" sz="1800" dirty="0">
              <a:latin typeface="Nunito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25378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345" y="208255"/>
            <a:ext cx="6321600" cy="635400"/>
          </a:xfrm>
        </p:spPr>
        <p:txBody>
          <a:bodyPr/>
          <a:lstStyle/>
          <a:p>
            <a:r>
              <a:rPr lang="ru-RU" sz="2800" dirty="0">
                <a:solidFill>
                  <a:schemeClr val="dk1"/>
                </a:solidFill>
                <a:sym typeface="Arial"/>
              </a:rPr>
              <a:t>Условия участия в конкурсе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80" y="843655"/>
            <a:ext cx="8455941" cy="402529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Nunito" panose="020B0604020202020204" charset="-52"/>
              </a:rPr>
              <a:t>В конкурсе могут принимать участие проекты международных научных коллективов, каждый из которых состоит из российского научного коллектива и зарубежного научного коллектива.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Nunito" panose="020B0604020202020204" charset="-52"/>
              </a:rPr>
              <a:t>Необходимым условием предоставления гранта Фонда является получение зарубежным научным коллективом гранта DFG на осуществление проекта.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Nunito" panose="020B0604020202020204" charset="-52"/>
              </a:rPr>
              <a:t>Членом российского научного коллектива не может являться ученый, в любом качестве принимающий участие в реализации двух или более проектов, поддерживаемых Фондом, на момент вхождения его в состав исполнителей проекта, победившего в данном конкурсе.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Nunito" panose="020B0604020202020204" charset="-52"/>
              </a:rPr>
              <a:t>Членом научного коллектива не может являться работник Организации, в непосредственном административном подчинении которого находится руководитель российского научного коллектива. </a:t>
            </a:r>
            <a:endParaRPr lang="en-US" sz="1400" dirty="0" smtClean="0">
              <a:latin typeface="Nunito" panose="020B0604020202020204" charset="-5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Nunito" panose="020B0604020202020204" charset="-52"/>
              </a:rPr>
              <a:t>Руководитель российского научного коллектива должен иметь не менее десяти различных публикаций в рецензируемых российских и зарубежных научных изданиях, индексируемых в базах данных «Сеть науки» (</a:t>
            </a:r>
            <a:r>
              <a:rPr lang="ru-RU" sz="1400" dirty="0" err="1">
                <a:latin typeface="Nunito" panose="020B0604020202020204" charset="-52"/>
              </a:rPr>
              <a:t>Web</a:t>
            </a:r>
            <a:r>
              <a:rPr lang="ru-RU" sz="1400" dirty="0">
                <a:latin typeface="Nunito" panose="020B0604020202020204" charset="-52"/>
              </a:rPr>
              <a:t> </a:t>
            </a:r>
            <a:r>
              <a:rPr lang="ru-RU" sz="1400" dirty="0" err="1">
                <a:latin typeface="Nunito" panose="020B0604020202020204" charset="-52"/>
              </a:rPr>
              <a:t>of</a:t>
            </a:r>
            <a:r>
              <a:rPr lang="ru-RU" sz="1400" dirty="0">
                <a:latin typeface="Nunito" panose="020B0604020202020204" charset="-52"/>
              </a:rPr>
              <a:t> </a:t>
            </a:r>
            <a:r>
              <a:rPr lang="ru-RU" sz="1400" dirty="0" err="1">
                <a:latin typeface="Nunito" panose="020B0604020202020204" charset="-52"/>
              </a:rPr>
              <a:t>Science</a:t>
            </a:r>
            <a:r>
              <a:rPr lang="ru-RU" sz="1400" dirty="0">
                <a:latin typeface="Nunito" panose="020B0604020202020204" charset="-52"/>
              </a:rPr>
              <a:t> </a:t>
            </a:r>
            <a:r>
              <a:rPr lang="ru-RU" sz="1400" dirty="0" err="1">
                <a:latin typeface="Nunito" panose="020B0604020202020204" charset="-52"/>
              </a:rPr>
              <a:t>Core</a:t>
            </a:r>
            <a:r>
              <a:rPr lang="ru-RU" sz="1400" dirty="0">
                <a:latin typeface="Nunito" panose="020B0604020202020204" charset="-52"/>
              </a:rPr>
              <a:t> </a:t>
            </a:r>
            <a:r>
              <a:rPr lang="ru-RU" sz="1400" dirty="0" err="1">
                <a:latin typeface="Nunito" panose="020B0604020202020204" charset="-52"/>
              </a:rPr>
              <a:t>Collection</a:t>
            </a:r>
            <a:r>
              <a:rPr lang="ru-RU" sz="1400" dirty="0">
                <a:latin typeface="Nunito" panose="020B0604020202020204" charset="-52"/>
              </a:rPr>
              <a:t>) или «</a:t>
            </a:r>
            <a:r>
              <a:rPr lang="ru-RU" sz="1400" dirty="0" err="1">
                <a:latin typeface="Nunito" panose="020B0604020202020204" charset="-52"/>
              </a:rPr>
              <a:t>Скопус</a:t>
            </a:r>
            <a:r>
              <a:rPr lang="ru-RU" sz="1400" dirty="0">
                <a:latin typeface="Nunito" panose="020B0604020202020204" charset="-52"/>
              </a:rPr>
              <a:t>» (</a:t>
            </a:r>
            <a:r>
              <a:rPr lang="ru-RU" sz="1400" dirty="0" err="1">
                <a:latin typeface="Nunito" panose="020B0604020202020204" charset="-52"/>
              </a:rPr>
              <a:t>Scopus</a:t>
            </a:r>
            <a:r>
              <a:rPr lang="ru-RU" sz="1400" dirty="0">
                <a:latin typeface="Nunito" panose="020B0604020202020204" charset="-52"/>
              </a:rPr>
              <a:t>), опубликованных в период с 1 января 2016 года до даты подачи заявки;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400" dirty="0" smtClean="0">
              <a:latin typeface="Nunito" panose="020B0604020202020204" charset="-52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800" dirty="0">
              <a:latin typeface="Nunito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72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23</a:t>
            </a:fld>
            <a:endParaRPr lang="ru"/>
          </a:p>
        </p:txBody>
      </p:sp>
      <p:sp>
        <p:nvSpPr>
          <p:cNvPr id="7" name="Прямоугольник 6"/>
          <p:cNvSpPr/>
          <p:nvPr/>
        </p:nvSpPr>
        <p:spPr>
          <a:xfrm>
            <a:off x="295124" y="403741"/>
            <a:ext cx="854407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2"/>
              </a:buClr>
              <a:buSzPts val="3000"/>
            </a:pPr>
            <a:r>
              <a:rPr lang="en-US" sz="28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        </a:t>
            </a:r>
            <a:r>
              <a:rPr lang="ru-RU" sz="28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Условия </a:t>
            </a:r>
            <a:r>
              <a:rPr lang="ru-RU" sz="2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участия в </a:t>
            </a:r>
            <a:r>
              <a:rPr lang="ru-RU" sz="28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конкурсе</a:t>
            </a:r>
            <a:endParaRPr lang="en-US" sz="2800" b="1" dirty="0" smtClean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buClr>
                <a:schemeClr val="dk2"/>
              </a:buClr>
              <a:buSzPts val="3000"/>
            </a:pPr>
            <a:endParaRPr lang="en-US" sz="1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Nunito" panose="020B0604020202020204" charset="-52"/>
              </a:rPr>
              <a:t>Организация и зарубежная организация должны представить в составе заявки на участие в данном конкурсе письмо (письма) о согласии на предоставление необходимой инфраструктуры и оборудования для реализации проекта, о планах и сроках работ, предполагаемых к выполнению в рамках проекта, о порядке использования результатов интеллектуальной деятельности, созданных совместным творческим трудом в процессе реализации проекта, об осведомленности о требованиях Фонда.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Nunito" panose="020B0604020202020204" charset="-52"/>
              </a:rPr>
              <a:t>Доля членов российского научного коллектива, непосредственно занятых выполнением научных исследований, в возрасте до 39 лет включительно в общей численности членов российского научного коллектива должна составлять не менее 50 % в течение всего периода практической реализации проекта.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Nunito" panose="020B0604020202020204" charset="-52"/>
              </a:rPr>
              <a:t>Общий размер ежегодного вознаграждения члена российского научного коллектива не может превышать 30 процентов от суммы ежегодного вознаграждения всех членов российского научного коллектива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Nunito" panose="020B0604020202020204" charset="-52"/>
              </a:rPr>
              <a:t>Размер ежегодного вознаграждения всех членов российского научного коллектива в возрасте до 39 лет включительно не может быть меньше 35 процентов от суммы ежегодного вознаграждения всех членов российского научного коллектива.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Nunito" panose="020B0604020202020204" charset="-52"/>
              </a:rPr>
              <a:t>Общее число членов российского научного коллектива (вместе с его руководителем) не может превышать 10 человек</a:t>
            </a:r>
            <a:r>
              <a:rPr lang="en-US" dirty="0">
                <a:latin typeface="Nunito" panose="020B0604020202020204" charset="-52"/>
              </a:rPr>
              <a:t>.</a:t>
            </a:r>
            <a:endParaRPr lang="ru-RU" dirty="0">
              <a:latin typeface="Nunito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30867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24</a:t>
            </a:fld>
            <a:endParaRPr lang="ru"/>
          </a:p>
        </p:txBody>
      </p:sp>
      <p:sp>
        <p:nvSpPr>
          <p:cNvPr id="6" name="Прямоугольник 5"/>
          <p:cNvSpPr/>
          <p:nvPr/>
        </p:nvSpPr>
        <p:spPr>
          <a:xfrm>
            <a:off x="159658" y="1058750"/>
            <a:ext cx="867470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Nunito" panose="020B0604020202020204" charset="-52"/>
              </a:rPr>
              <a:t>Грант DFG предоставляется зарубежному научному коллективу, </a:t>
            </a:r>
            <a:r>
              <a:rPr lang="ru-RU" dirty="0" smtClean="0">
                <a:latin typeface="Nunito" panose="020B0604020202020204" charset="-52"/>
              </a:rPr>
              <a:t>осуществляющему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smtClean="0">
                <a:latin typeface="Nunito" panose="020B0604020202020204" charset="-52"/>
              </a:rPr>
              <a:t>на базе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smtClean="0">
                <a:latin typeface="Nunito" panose="020B0604020202020204" charset="-52"/>
              </a:rPr>
              <a:t>организации</a:t>
            </a:r>
            <a:r>
              <a:rPr lang="ru-RU" dirty="0">
                <a:latin typeface="Nunito" panose="020B0604020202020204" charset="-52"/>
              </a:rPr>
              <a:t>, удовлетворяющей условиям Программы DFG по </a:t>
            </a:r>
            <a:r>
              <a:rPr lang="ru-RU" dirty="0" smtClean="0">
                <a:latin typeface="Nunito" panose="020B0604020202020204" charset="-52"/>
              </a:rPr>
              <a:t>поддержке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smtClean="0">
                <a:latin typeface="Nunito" panose="020B0604020202020204" charset="-52"/>
              </a:rPr>
              <a:t>индивидуальных </a:t>
            </a:r>
            <a:r>
              <a:rPr lang="ru-RU" dirty="0">
                <a:latin typeface="Nunito" panose="020B0604020202020204" charset="-52"/>
              </a:rPr>
              <a:t>проектов «</a:t>
            </a:r>
            <a:r>
              <a:rPr lang="ru-RU" dirty="0" err="1">
                <a:latin typeface="Nunito" panose="020B0604020202020204" charset="-52"/>
              </a:rPr>
              <a:t>Sachbeihilfe</a:t>
            </a:r>
            <a:r>
              <a:rPr lang="ru-RU" dirty="0">
                <a:latin typeface="Nunito" panose="020B0604020202020204" charset="-52"/>
              </a:rPr>
              <a:t>/</a:t>
            </a:r>
            <a:r>
              <a:rPr lang="ru-RU" dirty="0" err="1">
                <a:latin typeface="Nunito" panose="020B0604020202020204" charset="-52"/>
              </a:rPr>
              <a:t>Research</a:t>
            </a:r>
            <a:r>
              <a:rPr lang="ru-RU" dirty="0">
                <a:latin typeface="Nunito" panose="020B0604020202020204" charset="-52"/>
              </a:rPr>
              <a:t> </a:t>
            </a:r>
            <a:r>
              <a:rPr lang="ru-RU" dirty="0" err="1">
                <a:latin typeface="Nunito" panose="020B0604020202020204" charset="-52"/>
              </a:rPr>
              <a:t>Grants</a:t>
            </a:r>
            <a:r>
              <a:rPr lang="ru-RU" dirty="0">
                <a:latin typeface="Nunito" panose="020B0604020202020204" charset="-52"/>
              </a:rPr>
              <a:t>» (памятка DFG 50.01) (далее </a:t>
            </a:r>
            <a:r>
              <a:rPr lang="ru-RU" dirty="0" smtClean="0">
                <a:latin typeface="Nunito" panose="020B0604020202020204" charset="-52"/>
              </a:rPr>
              <a:t>–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smtClean="0">
                <a:latin typeface="Nunito" panose="020B0604020202020204" charset="-52"/>
              </a:rPr>
              <a:t>зарубежная </a:t>
            </a:r>
            <a:r>
              <a:rPr lang="ru-RU" dirty="0">
                <a:latin typeface="Nunito" panose="020B0604020202020204" charset="-52"/>
              </a:rPr>
              <a:t>организация</a:t>
            </a:r>
            <a:r>
              <a:rPr lang="ru-RU" dirty="0" smtClean="0">
                <a:latin typeface="Nunito" panose="020B0604020202020204" charset="-52"/>
              </a:rPr>
              <a:t>),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smtClean="0">
                <a:latin typeface="Nunito" panose="020B0604020202020204" charset="-52"/>
              </a:rPr>
              <a:t>фундаментальные </a:t>
            </a:r>
            <a:r>
              <a:rPr lang="ru-RU" dirty="0">
                <a:latin typeface="Nunito" panose="020B0604020202020204" charset="-52"/>
              </a:rPr>
              <a:t>научные исследования и </a:t>
            </a:r>
            <a:r>
              <a:rPr lang="ru-RU" dirty="0" smtClean="0">
                <a:latin typeface="Nunito" panose="020B0604020202020204" charset="-52"/>
              </a:rPr>
              <a:t>поисковые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smtClean="0">
                <a:latin typeface="Nunito" panose="020B0604020202020204" charset="-52"/>
              </a:rPr>
              <a:t>научные </a:t>
            </a:r>
            <a:r>
              <a:rPr lang="ru-RU" dirty="0">
                <a:latin typeface="Nunito" panose="020B0604020202020204" charset="-52"/>
              </a:rPr>
              <a:t>исследования, на безвозмездной </a:t>
            </a:r>
            <a:r>
              <a:rPr lang="ru-RU" dirty="0" smtClean="0">
                <a:latin typeface="Nunito" panose="020B0604020202020204" charset="-52"/>
              </a:rPr>
              <a:t>и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smtClean="0">
                <a:latin typeface="Nunito" panose="020B0604020202020204" charset="-52"/>
              </a:rPr>
              <a:t>безвозвратной </a:t>
            </a:r>
            <a:r>
              <a:rPr lang="ru-RU" dirty="0">
                <a:latin typeface="Nunito" panose="020B0604020202020204" charset="-52"/>
              </a:rPr>
              <a:t>основе по </a:t>
            </a:r>
            <a:r>
              <a:rPr lang="ru-RU" dirty="0" smtClean="0">
                <a:latin typeface="Nunito" panose="020B0604020202020204" charset="-52"/>
              </a:rPr>
              <a:t>результатам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smtClean="0">
                <a:latin typeface="Nunito" panose="020B0604020202020204" charset="-52"/>
              </a:rPr>
              <a:t>конкурса </a:t>
            </a:r>
            <a:r>
              <a:rPr lang="ru-RU" dirty="0">
                <a:latin typeface="Nunito" panose="020B0604020202020204" charset="-52"/>
              </a:rPr>
              <a:t>на условиях, предусмотренных DFG.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Nunito" panose="020B0604020202020204" charset="-52"/>
              </a:rPr>
              <a:t>Необходимым </a:t>
            </a:r>
            <a:r>
              <a:rPr lang="ru-RU" dirty="0">
                <a:latin typeface="Nunito" panose="020B0604020202020204" charset="-52"/>
              </a:rPr>
              <a:t>условием предоставления гранта Фонда является </a:t>
            </a:r>
            <a:r>
              <a:rPr lang="ru-RU" dirty="0" smtClean="0">
                <a:latin typeface="Nunito" panose="020B0604020202020204" charset="-52"/>
              </a:rPr>
              <a:t>получение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smtClean="0">
                <a:latin typeface="Nunito" panose="020B0604020202020204" charset="-52"/>
              </a:rPr>
              <a:t>зарубежным </a:t>
            </a:r>
            <a:r>
              <a:rPr lang="ru-RU" dirty="0">
                <a:latin typeface="Nunito" panose="020B0604020202020204" charset="-52"/>
              </a:rPr>
              <a:t>научным коллективом гранта DFG на осуществление </a:t>
            </a:r>
            <a:r>
              <a:rPr lang="ru-RU" dirty="0" smtClean="0">
                <a:latin typeface="Nunito" panose="020B0604020202020204" charset="-52"/>
              </a:rPr>
              <a:t>проекта.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smtClean="0">
                <a:latin typeface="Nunito" panose="020B0604020202020204" charset="-52"/>
              </a:rPr>
              <a:t>Финансирование </a:t>
            </a:r>
            <a:r>
              <a:rPr lang="ru-RU" dirty="0">
                <a:latin typeface="Nunito" panose="020B0604020202020204" charset="-52"/>
              </a:rPr>
              <a:t>проекта за счет средств гранта Фонда прекращается в </a:t>
            </a:r>
            <a:r>
              <a:rPr lang="ru-RU" dirty="0" smtClean="0">
                <a:latin typeface="Nunito" panose="020B0604020202020204" charset="-52"/>
              </a:rPr>
              <a:t>случае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smtClean="0">
                <a:latin typeface="Nunito" panose="020B0604020202020204" charset="-52"/>
              </a:rPr>
              <a:t>прекращения </a:t>
            </a:r>
            <a:r>
              <a:rPr lang="ru-RU" dirty="0">
                <a:latin typeface="Nunito" panose="020B0604020202020204" charset="-52"/>
              </a:rPr>
              <a:t>финансирования проекта за счет средств гранта DFG. </a:t>
            </a:r>
            <a:r>
              <a:rPr lang="ru-RU" dirty="0" smtClean="0">
                <a:latin typeface="Nunito" panose="020B0604020202020204" charset="-52"/>
              </a:rPr>
              <a:t>Содержание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smtClean="0">
                <a:latin typeface="Nunito" panose="020B0604020202020204" charset="-52"/>
              </a:rPr>
              <a:t>формы </a:t>
            </a:r>
            <a:r>
              <a:rPr lang="ru-RU" dirty="0">
                <a:latin typeface="Nunito" panose="020B0604020202020204" charset="-52"/>
              </a:rPr>
              <a:t>6 Приложения 1 должно </a:t>
            </a:r>
            <a:r>
              <a:rPr lang="ru-RU" dirty="0" smtClean="0">
                <a:latin typeface="Nunito" panose="020B0604020202020204" charset="-52"/>
              </a:rPr>
              <a:t>совпадать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smtClean="0">
                <a:latin typeface="Nunito" panose="020B0604020202020204" charset="-52"/>
              </a:rPr>
              <a:t>с </a:t>
            </a:r>
            <a:r>
              <a:rPr lang="ru-RU" dirty="0">
                <a:latin typeface="Nunito" panose="020B0604020202020204" charset="-52"/>
              </a:rPr>
              <a:t>формой «</a:t>
            </a:r>
            <a:r>
              <a:rPr lang="ru-RU" dirty="0" err="1">
                <a:latin typeface="Nunito" panose="020B0604020202020204" charset="-52"/>
              </a:rPr>
              <a:t>Joint</a:t>
            </a:r>
            <a:r>
              <a:rPr lang="ru-RU" dirty="0">
                <a:latin typeface="Nunito" panose="020B0604020202020204" charset="-52"/>
              </a:rPr>
              <a:t> </a:t>
            </a:r>
            <a:r>
              <a:rPr lang="ru-RU" dirty="0" err="1">
                <a:latin typeface="Nunito" panose="020B0604020202020204" charset="-52"/>
              </a:rPr>
              <a:t>Project</a:t>
            </a:r>
            <a:r>
              <a:rPr lang="ru-RU" dirty="0">
                <a:latin typeface="Nunito" panose="020B0604020202020204" charset="-52"/>
              </a:rPr>
              <a:t> </a:t>
            </a:r>
            <a:r>
              <a:rPr lang="ru-RU" dirty="0" err="1" smtClean="0">
                <a:latin typeface="Nunito" panose="020B0604020202020204" charset="-52"/>
              </a:rPr>
              <a:t>Description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err="1" smtClean="0">
                <a:latin typeface="Nunito" panose="020B0604020202020204" charset="-52"/>
              </a:rPr>
              <a:t>Template</a:t>
            </a:r>
            <a:r>
              <a:rPr lang="ru-RU" dirty="0">
                <a:latin typeface="Nunito" panose="020B0604020202020204" charset="-52"/>
              </a:rPr>
              <a:t>», совместно разрабатываемой российским и зарубежным </a:t>
            </a:r>
            <a:r>
              <a:rPr lang="ru-RU" dirty="0" smtClean="0">
                <a:latin typeface="Nunito" panose="020B0604020202020204" charset="-52"/>
              </a:rPr>
              <a:t>научным</a:t>
            </a:r>
            <a:r>
              <a:rPr lang="en-US" dirty="0" smtClean="0">
                <a:latin typeface="Nunito" panose="020B0604020202020204" charset="-52"/>
              </a:rPr>
              <a:t> </a:t>
            </a:r>
            <a:r>
              <a:rPr lang="ru-RU" dirty="0" smtClean="0">
                <a:latin typeface="Nunito" panose="020B0604020202020204" charset="-52"/>
              </a:rPr>
              <a:t>коллективом </a:t>
            </a:r>
            <a:r>
              <a:rPr lang="ru-RU" dirty="0">
                <a:latin typeface="Nunito" panose="020B0604020202020204" charset="-52"/>
              </a:rPr>
              <a:t>и представляемой зарубежным научным коллективом в DFG.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9608" y="521329"/>
            <a:ext cx="5098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2"/>
              </a:buClr>
              <a:buSzPts val="3000"/>
            </a:pPr>
            <a:r>
              <a:rPr lang="ru-RU" sz="24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Особенности гранта </a:t>
            </a:r>
            <a:r>
              <a:rPr lang="en-US" sz="24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DFG</a:t>
            </a:r>
            <a:endParaRPr lang="en-US" sz="24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271800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Подача заявки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2400297" y="1602675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Nunito"/>
                <a:ea typeface="Nunito"/>
                <a:cs typeface="Nunito"/>
                <a:sym typeface="Nunito"/>
              </a:rPr>
              <a:t>После получения в ИАС регистрационного номера заявки руководитель проекта должен распечатать и представить </a:t>
            </a:r>
            <a:r>
              <a:rPr lang="ru" b="1" dirty="0">
                <a:latin typeface="Nunito"/>
                <a:ea typeface="Nunito"/>
                <a:cs typeface="Nunito"/>
                <a:sym typeface="Nunito"/>
              </a:rPr>
              <a:t>один </a:t>
            </a:r>
            <a:r>
              <a:rPr lang="ru" dirty="0">
                <a:latin typeface="Nunito"/>
                <a:ea typeface="Nunito"/>
                <a:cs typeface="Nunito"/>
                <a:sym typeface="Nunito"/>
              </a:rPr>
              <a:t>печатный экземпляр заявки и дополнительные материалы </a:t>
            </a:r>
            <a:r>
              <a:rPr lang="ru" dirty="0" smtClean="0">
                <a:solidFill>
                  <a:schemeClr val="bg2"/>
                </a:solidFill>
                <a:latin typeface="Nunito"/>
                <a:ea typeface="Nunito"/>
                <a:cs typeface="Nunito"/>
                <a:sym typeface="Nunito"/>
              </a:rPr>
              <a:t>в </a:t>
            </a:r>
            <a:r>
              <a:rPr lang="ru" dirty="0">
                <a:solidFill>
                  <a:schemeClr val="bg2"/>
                </a:solidFill>
                <a:latin typeface="Nunito"/>
                <a:ea typeface="Nunito"/>
                <a:cs typeface="Nunito"/>
                <a:sym typeface="Nunito"/>
              </a:rPr>
              <a:t>Фонд</a:t>
            </a:r>
            <a:r>
              <a:rPr lang="ru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по адресу: г. Москва, ГСП-2, 109992, ул. Солянка, д. 14, стр. 3.</a:t>
            </a:r>
            <a:r>
              <a:rPr lang="ru" dirty="0">
                <a:latin typeface="Nunito"/>
                <a:ea typeface="Nunito"/>
                <a:cs typeface="Nunito"/>
                <a:sym typeface="Nunito"/>
              </a:rPr>
              <a:t>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dirty="0">
                <a:latin typeface="Nunito"/>
                <a:ea typeface="Nunito"/>
                <a:cs typeface="Nunito"/>
                <a:sym typeface="Nunito"/>
              </a:rPr>
              <a:t>Печатный экземпляр заявки (включая дополнительные материалы к ней) должен быть </a:t>
            </a:r>
            <a:r>
              <a:rPr lang="ru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прошнурован и скреплен оттиском печати</a:t>
            </a:r>
            <a:r>
              <a:rPr lang="ru" dirty="0">
                <a:latin typeface="Nunito"/>
                <a:ea typeface="Nunito"/>
                <a:cs typeface="Nunito"/>
                <a:sym typeface="Nunito"/>
              </a:rPr>
              <a:t> организации, а соответствующие формы собственноручно подписаны (подписи должны быть расшифрованы) руководителем проекта, основными исполнителями и руководителем организации (уполномоченным представителем, действующим на основании доверенности)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Google Shape;192;p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2410100" y="59010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Если выиграли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1"/>
          </p:nvPr>
        </p:nvSpPr>
        <p:spPr>
          <a:xfrm>
            <a:off x="2410100" y="1433125"/>
            <a:ext cx="6321600" cy="3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Nunito"/>
                <a:ea typeface="Nunito"/>
                <a:cs typeface="Nunito"/>
                <a:sym typeface="Nunito"/>
              </a:rPr>
              <a:t>Ознакомьтесь, с требованиями по правильному оформлению  соглашений, а также с особенностями возврата Фондом подписанных документов в ИАС РНФ на сайте </a:t>
            </a:r>
            <a:r>
              <a:rPr lang="ru" sz="14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https://grant.rscf.ru/node/3</a:t>
            </a:r>
            <a:r>
              <a:rPr lang="ru" sz="1400">
                <a:latin typeface="Nunito"/>
                <a:ea typeface="Nunito"/>
                <a:cs typeface="Nunito"/>
                <a:sym typeface="Nunito"/>
              </a:rPr>
              <a:t>;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Nunito"/>
                <a:ea typeface="Nunito"/>
                <a:cs typeface="Nunito"/>
                <a:sym typeface="Nunito"/>
              </a:rPr>
              <a:t>В течение 15 рабочих дней с даты утверждения результатов конкурса руководителям проектов, поддержанных Фондом, подписанное соглашение должно быть доставлено в РНФ. В случае непоступления подписанного соглашения в срок проект исключается из списка поддержанных проектов.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Актуальные </a:t>
            </a:r>
            <a:r>
              <a:rPr lang="ru" dirty="0" smtClean="0"/>
              <a:t>конкурсы РФФИ</a:t>
            </a:r>
            <a:endParaRPr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4572000" y="587912"/>
            <a:ext cx="4572000" cy="34090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17500">
              <a:spcBef>
                <a:spcPts val="1000"/>
              </a:spcBef>
              <a:buSzPts val="1400"/>
              <a:buFont typeface="Nunito"/>
              <a:buChar char="●"/>
            </a:pPr>
            <a:r>
              <a:rPr lang="ru-RU" sz="1200" b="1" dirty="0" smtClean="0">
                <a:latin typeface="Nunito"/>
                <a:ea typeface="Nunito"/>
                <a:cs typeface="Nunito"/>
                <a:sym typeface="Nunito"/>
              </a:rPr>
              <a:t>Конкурс </a:t>
            </a:r>
            <a:r>
              <a:rPr lang="ru-RU" sz="1200" b="1" dirty="0">
                <a:latin typeface="Nunito"/>
                <a:ea typeface="Nunito"/>
                <a:cs typeface="Nunito"/>
                <a:sym typeface="Nunito"/>
              </a:rPr>
              <a:t>на издание лучших научно-популярных трудов </a:t>
            </a:r>
            <a:endParaRPr lang="en-US" sz="1200" b="1" dirty="0" smtClean="0">
              <a:latin typeface="Nunito"/>
              <a:ea typeface="Nunito"/>
              <a:cs typeface="Nunito"/>
              <a:sym typeface="Nunito"/>
            </a:endParaRPr>
          </a:p>
          <a:p>
            <a:pPr marL="139700" lvl="0" indent="0">
              <a:spcBef>
                <a:spcPts val="1000"/>
              </a:spcBef>
              <a:buSzPts val="1400"/>
              <a:buNone/>
            </a:pPr>
            <a:r>
              <a:rPr lang="ru-RU" sz="100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Срок </a:t>
            </a:r>
            <a:r>
              <a:rPr lang="ru-RU" sz="1000" b="1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подачи: до </a:t>
            </a:r>
            <a:r>
              <a:rPr lang="ru-RU" sz="100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17.12.2020</a:t>
            </a:r>
          </a:p>
          <a:p>
            <a:pPr lvl="0" indent="-317500">
              <a:spcBef>
                <a:spcPts val="1000"/>
              </a:spcBef>
              <a:buSzPts val="1400"/>
              <a:buFont typeface="Nunito"/>
              <a:buChar char="●"/>
            </a:pPr>
            <a:r>
              <a:rPr lang="ru-RU" sz="1200" b="1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Конкурс </a:t>
            </a:r>
            <a:r>
              <a:rPr lang="ru-RU" sz="12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на издание лучших научных </a:t>
            </a:r>
            <a:r>
              <a:rPr lang="ru-RU" sz="1200" b="1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трудов </a:t>
            </a:r>
            <a:endParaRPr lang="en-US" sz="1200" b="1" dirty="0" smtClean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39700" lvl="0" indent="0">
              <a:spcBef>
                <a:spcPts val="1000"/>
              </a:spcBef>
              <a:buSzPts val="1400"/>
              <a:buNone/>
            </a:pPr>
            <a:r>
              <a:rPr lang="ru-RU" sz="105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Срок подачи</a:t>
            </a:r>
            <a:r>
              <a:rPr lang="en-US" sz="105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</a:p>
          <a:p>
            <a:pPr marL="139700" lvl="0" indent="0">
              <a:spcBef>
                <a:spcPts val="1000"/>
              </a:spcBef>
              <a:buSzPts val="1400"/>
              <a:buNone/>
            </a:pPr>
            <a:r>
              <a:rPr lang="en-US" sz="105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I </a:t>
            </a:r>
            <a:r>
              <a:rPr lang="ru-RU" sz="105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период</a:t>
            </a:r>
            <a:r>
              <a:rPr lang="en-US" sz="105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ru-RU" sz="1050" b="1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17.12.2020 23:59 (МСК</a:t>
            </a:r>
            <a:r>
              <a:rPr lang="ru-RU" sz="105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lang="en-US" sz="1050" b="1" dirty="0" smtClean="0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39700" lvl="0" indent="0">
              <a:spcBef>
                <a:spcPts val="1000"/>
              </a:spcBef>
              <a:buSzPts val="1400"/>
              <a:buNone/>
            </a:pPr>
            <a:r>
              <a:rPr lang="en-US" sz="105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II </a:t>
            </a:r>
            <a:r>
              <a:rPr lang="ru-RU" sz="105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период</a:t>
            </a:r>
            <a:r>
              <a:rPr lang="en-US" sz="105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ru-RU" sz="1050" b="1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29.03.2021 23:59 (МСК</a:t>
            </a:r>
            <a:r>
              <a:rPr lang="ru-RU" sz="105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lang="en-US" sz="1050" b="1" dirty="0" smtClean="0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11150" indent="-171450">
              <a:spcBef>
                <a:spcPts val="1000"/>
              </a:spcBef>
              <a:buSzPts val="1400"/>
            </a:pPr>
            <a:r>
              <a:rPr lang="ru-RU" sz="1200" b="1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     Конкурс </a:t>
            </a:r>
            <a:r>
              <a:rPr lang="ru-RU" sz="12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на лучшие проекты фундаментальных научных </a:t>
            </a:r>
            <a:r>
              <a:rPr lang="ru-RU" sz="1200" b="1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исследований</a:t>
            </a:r>
          </a:p>
          <a:p>
            <a:pPr marL="139700" indent="0">
              <a:spcBef>
                <a:spcPts val="1000"/>
              </a:spcBef>
              <a:buSzPts val="1400"/>
              <a:buNone/>
            </a:pPr>
            <a:r>
              <a:rPr lang="ru-RU" sz="1050" b="1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Срок подачи: </a:t>
            </a:r>
            <a:r>
              <a:rPr lang="ru-RU" sz="105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до 31.03.2021 23</a:t>
            </a:r>
            <a:r>
              <a:rPr lang="en-US" sz="105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ru-RU" sz="1050" b="1" dirty="0" smtClean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59(МСК)</a:t>
            </a:r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3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28</a:t>
            </a:fld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834" t="12445" r="33083" b="15323"/>
          <a:stretch/>
        </p:blipFill>
        <p:spPr>
          <a:xfrm>
            <a:off x="240323" y="0"/>
            <a:ext cx="6691712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32035" y="1799600"/>
            <a:ext cx="2179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Nunito" panose="020B0604020202020204" charset="-52"/>
                <a:cs typeface="Times New Roman" panose="02020603050405020304" pitchFamily="18" charset="0"/>
              </a:rPr>
              <a:t>Дополнительная информация по подаче заявки будет опубликована позже.</a:t>
            </a:r>
          </a:p>
        </p:txBody>
      </p:sp>
    </p:spTree>
    <p:extLst>
      <p:ext uri="{BB962C8B-B14F-4D97-AF65-F5344CB8AC3E}">
        <p14:creationId xmlns:p14="http://schemas.microsoft.com/office/powerpoint/2010/main" val="2884857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29</a:t>
            </a:fld>
            <a:endParaRPr lang="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917" t="10666" r="34750" b="6370"/>
          <a:stretch/>
        </p:blipFill>
        <p:spPr>
          <a:xfrm>
            <a:off x="373380" y="0"/>
            <a:ext cx="522732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4849" y="1958340"/>
            <a:ext cx="2857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Nunito" panose="020B0604020202020204" charset="-52"/>
                <a:cs typeface="Times New Roman" panose="02020603050405020304" pitchFamily="18" charset="0"/>
              </a:rPr>
              <a:t>Дополнительная информация по подаче заявки будет опубликована позже.</a:t>
            </a:r>
            <a:endParaRPr lang="ru-RU" b="1" dirty="0">
              <a:solidFill>
                <a:schemeClr val="accent5"/>
              </a:solidFill>
              <a:latin typeface="Nunito" panose="020B0604020202020204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4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383" t="17599" r="19144" b="3781"/>
          <a:stretch/>
        </p:blipFill>
        <p:spPr>
          <a:xfrm>
            <a:off x="1959429" y="431286"/>
            <a:ext cx="6014358" cy="4257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042" y="1821358"/>
            <a:ext cx="1830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Nunito" panose="020B0604020202020204" charset="-52"/>
                <a:ea typeface="Tahoma" panose="020B0604030504040204" pitchFamily="34" charset="0"/>
                <a:cs typeface="Times New Roman" panose="02020603050405020304" pitchFamily="18" charset="0"/>
              </a:rPr>
              <a:t>Необходимо организовать участие</a:t>
            </a:r>
            <a:endParaRPr lang="ru-RU" sz="2000" b="1" dirty="0">
              <a:solidFill>
                <a:schemeClr val="accent5"/>
              </a:solidFill>
              <a:latin typeface="Nunito" panose="020B0604020202020204" charset="-52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30</a:t>
            </a:fld>
            <a:endParaRPr lang="ru"/>
          </a:p>
        </p:txBody>
      </p:sp>
      <p:sp>
        <p:nvSpPr>
          <p:cNvPr id="5" name="Прямоугольник 4"/>
          <p:cNvSpPr/>
          <p:nvPr/>
        </p:nvSpPr>
        <p:spPr>
          <a:xfrm>
            <a:off x="512269" y="1235720"/>
            <a:ext cx="8260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ru-RU" sz="36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Конкурс </a:t>
            </a:r>
            <a:r>
              <a:rPr lang="ru-RU" sz="3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на лучшие проекты фундаментальных научных исследований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5840" y="3390900"/>
            <a:ext cx="3682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dk1"/>
                </a:solidFill>
                <a:latin typeface="Nunito" panose="020B0604020202020204" charset="-52"/>
                <a:ea typeface="Raleway"/>
                <a:cs typeface="Raleway"/>
              </a:rPr>
              <a:t>Максимальный размер гранта на каждый этап реализации проекта: 1 500 000 рублей.</a:t>
            </a:r>
          </a:p>
          <a:p>
            <a:endParaRPr lang="ru-RU" sz="1200" b="1" dirty="0">
              <a:solidFill>
                <a:schemeClr val="dk1"/>
              </a:solidFill>
              <a:latin typeface="Nunito" panose="020B0604020202020204" charset="-52"/>
              <a:ea typeface="Raleway"/>
              <a:cs typeface="Raleway"/>
            </a:endParaRPr>
          </a:p>
          <a:p>
            <a:r>
              <a:rPr lang="ru-RU" sz="1200" b="1" dirty="0">
                <a:solidFill>
                  <a:schemeClr val="dk1"/>
                </a:solidFill>
                <a:latin typeface="Nunito" panose="020B0604020202020204" charset="-52"/>
                <a:ea typeface="Raleway"/>
                <a:cs typeface="Raleway"/>
              </a:rPr>
              <a:t>Минимальный размер гранта на каждый этап реализации проекта: 1 000 000 рублей.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0100" y="3298566"/>
            <a:ext cx="3665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chemeClr val="dk1"/>
                </a:solidFill>
                <a:latin typeface="Nunito" panose="020B0604020202020204" charset="-52"/>
                <a:ea typeface="Raleway"/>
                <a:cs typeface="Raleway"/>
              </a:rPr>
              <a:t>Срок реализации проекта: 2 года.</a:t>
            </a:r>
          </a:p>
          <a:p>
            <a:pPr fontAlgn="base"/>
            <a:r>
              <a:rPr lang="ru-RU" sz="1200" b="1" dirty="0">
                <a:solidFill>
                  <a:schemeClr val="dk1"/>
                </a:solidFill>
                <a:latin typeface="Nunito" panose="020B0604020202020204" charset="-52"/>
                <a:ea typeface="Raleway"/>
                <a:cs typeface="Raleway"/>
              </a:rPr>
              <a:t>Первый этап реализации проекта: </a:t>
            </a:r>
            <a:endParaRPr lang="en-US" sz="1200" b="1" dirty="0" smtClean="0">
              <a:solidFill>
                <a:schemeClr val="dk1"/>
              </a:solidFill>
              <a:latin typeface="Nunito" panose="020B0604020202020204" charset="-52"/>
              <a:ea typeface="Raleway"/>
              <a:cs typeface="Raleway"/>
            </a:endParaRPr>
          </a:p>
          <a:p>
            <a:pPr fontAlgn="base"/>
            <a:r>
              <a:rPr lang="ru-RU" sz="1200" b="1" dirty="0" smtClean="0">
                <a:solidFill>
                  <a:schemeClr val="dk1"/>
                </a:solidFill>
                <a:latin typeface="Nunito" panose="020B0604020202020204" charset="-52"/>
                <a:ea typeface="Raleway"/>
                <a:cs typeface="Raleway"/>
              </a:rPr>
              <a:t>10.01.2022-09.01.2023.</a:t>
            </a:r>
            <a:endParaRPr lang="en-US" sz="1200" b="1" dirty="0" smtClean="0">
              <a:solidFill>
                <a:schemeClr val="dk1"/>
              </a:solidFill>
              <a:latin typeface="Nunito" panose="020B0604020202020204" charset="-52"/>
              <a:ea typeface="Raleway"/>
              <a:cs typeface="Raleway"/>
            </a:endParaRPr>
          </a:p>
          <a:p>
            <a:pPr fontAlgn="base"/>
            <a:endParaRPr lang="ru-RU" sz="1200" b="1" dirty="0">
              <a:solidFill>
                <a:schemeClr val="dk1"/>
              </a:solidFill>
              <a:latin typeface="Nunito" panose="020B0604020202020204" charset="-52"/>
              <a:ea typeface="Raleway"/>
              <a:cs typeface="Raleway"/>
            </a:endParaRPr>
          </a:p>
          <a:p>
            <a:pPr fontAlgn="base"/>
            <a:r>
              <a:rPr lang="ru-RU" sz="1200" b="1" dirty="0">
                <a:solidFill>
                  <a:schemeClr val="dk1"/>
                </a:solidFill>
                <a:latin typeface="Nunito" panose="020B0604020202020204" charset="-52"/>
                <a:ea typeface="Raleway"/>
                <a:cs typeface="Raleway"/>
              </a:rPr>
              <a:t>Второй этап реализации проекта: </a:t>
            </a:r>
            <a:endParaRPr lang="en-US" sz="1200" b="1" dirty="0" smtClean="0">
              <a:solidFill>
                <a:schemeClr val="dk1"/>
              </a:solidFill>
              <a:latin typeface="Nunito" panose="020B0604020202020204" charset="-52"/>
              <a:ea typeface="Raleway"/>
              <a:cs typeface="Raleway"/>
            </a:endParaRPr>
          </a:p>
          <a:p>
            <a:pPr fontAlgn="base"/>
            <a:r>
              <a:rPr lang="ru-RU" sz="1200" b="1" dirty="0" smtClean="0">
                <a:solidFill>
                  <a:schemeClr val="dk1"/>
                </a:solidFill>
                <a:latin typeface="Nunito" panose="020B0604020202020204" charset="-52"/>
                <a:ea typeface="Raleway"/>
                <a:cs typeface="Raleway"/>
              </a:rPr>
              <a:t>04.04.2023-03.04.2024</a:t>
            </a:r>
            <a:r>
              <a:rPr lang="ru-RU" sz="1200" b="1" dirty="0">
                <a:solidFill>
                  <a:schemeClr val="dk1"/>
                </a:solidFill>
                <a:latin typeface="Nunito" panose="020B0604020202020204" charset="-52"/>
                <a:ea typeface="Raleway"/>
                <a:cs typeface="Ralewa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229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31</a:t>
            </a:fld>
            <a:endParaRPr lang="ru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407855"/>
            <a:ext cx="7452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bg2"/>
                </a:solidFill>
                <a:latin typeface="Nunito" panose="020B0604020202020204" charset="-52"/>
              </a:rPr>
              <a:t>       </a:t>
            </a:r>
            <a:r>
              <a:rPr lang="ru-RU" sz="1600" dirty="0" smtClean="0">
                <a:solidFill>
                  <a:schemeClr val="bg2"/>
                </a:solidFill>
                <a:latin typeface="Nunito" panose="020B0604020202020204" charset="-52"/>
              </a:rPr>
              <a:t>Поддержка </a:t>
            </a:r>
            <a:r>
              <a:rPr lang="ru-RU" sz="1600" dirty="0">
                <a:solidFill>
                  <a:schemeClr val="bg2"/>
                </a:solidFill>
                <a:latin typeface="Nunito" panose="020B0604020202020204" charset="-52"/>
              </a:rPr>
              <a:t>проектов фундаментальных научных исследований, способствующих получению новых знаний, приоритетных для Российской Федерации. Целью конкурса является выявление и апробация новых научных идей.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1793" y="665262"/>
            <a:ext cx="4068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ru-RU" sz="36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Задача конкурса</a:t>
            </a:r>
            <a:endParaRPr lang="ru-RU" sz="36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38980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32</a:t>
            </a:fld>
            <a:endParaRPr lang="ru"/>
          </a:p>
        </p:txBody>
      </p:sp>
      <p:sp>
        <p:nvSpPr>
          <p:cNvPr id="5" name="Прямоугольник 4"/>
          <p:cNvSpPr/>
          <p:nvPr/>
        </p:nvSpPr>
        <p:spPr>
          <a:xfrm>
            <a:off x="746760" y="1020979"/>
            <a:ext cx="744474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Arial" panose="020B0604020202020204" pitchFamily="34" charset="0"/>
              </a:rPr>
              <a:t>(01) математика, механика;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(02) физика и астрономия;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(03) химия и науки о материалах;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(04) биология;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(05) науки о Земле;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(07) инфокоммуникационные технологии и вычислительные системы;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(08) фундаментальные основы инженерных наук;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(09) история, археология, антропология и этнология;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(10) экономика;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(11) философия, политология, социология, правоведение, история науки и техники, </a:t>
            </a:r>
            <a:r>
              <a:rPr lang="ru-RU" dirty="0" err="1">
                <a:latin typeface="Arial" panose="020B0604020202020204" pitchFamily="34" charset="0"/>
              </a:rPr>
              <a:t>науковедение</a:t>
            </a:r>
            <a:r>
              <a:rPr lang="ru-RU" dirty="0">
                <a:latin typeface="Arial" panose="020B0604020202020204" pitchFamily="34" charset="0"/>
              </a:rPr>
              <a:t>;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(12) филология и искусствоведение;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(13) психология, фундаментальные проблемы образования, социальные проблемы здоровья и экологии человека;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(14) глобальные проблемы и международные отношения;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(15) фундаментальные основы медицинских наук;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(16) фундаментальные основы сельскохозяйственных наук.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6760" y="497759"/>
            <a:ext cx="4429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ru-RU" sz="28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</a:rPr>
              <a:t>Направления конкурса</a:t>
            </a:r>
            <a:r>
              <a:rPr lang="en-US" sz="28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</a:rPr>
              <a:t>:</a:t>
            </a:r>
            <a:endParaRPr lang="ru-RU" sz="2800" b="1" dirty="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75152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33</a:t>
            </a:fld>
            <a:endParaRPr lang="ru"/>
          </a:p>
        </p:txBody>
      </p:sp>
      <p:sp>
        <p:nvSpPr>
          <p:cNvPr id="5" name="Прямоугольник 4"/>
          <p:cNvSpPr/>
          <p:nvPr/>
        </p:nvSpPr>
        <p:spPr>
          <a:xfrm>
            <a:off x="386378" y="1430328"/>
            <a:ext cx="82668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Nunito" panose="020B0604020202020204" charset="-52"/>
              </a:rPr>
              <a:t>         </a:t>
            </a:r>
            <a:r>
              <a:rPr lang="ru-RU" dirty="0" smtClean="0">
                <a:latin typeface="Nunito" panose="020B0604020202020204" charset="-52"/>
              </a:rPr>
              <a:t>Для </a:t>
            </a:r>
            <a:r>
              <a:rPr lang="ru-RU" dirty="0">
                <a:latin typeface="Nunito" panose="020B0604020202020204" charset="-52"/>
              </a:rPr>
              <a:t>подачи заявки все члены коллектива должны иметь оформленные Соглашения об использовании электронной подписи в электронном взаимодействии, заключаемое РФФИ с физическим лицом, в соответствии с Правилами использования электронной подписи в электронном взаимодействии федерального государственного бюджетного учреждения «Российский фонд фундаментальных исследований» с физическими и юридическими лицами; организация, предоставляющая условия для реализации проекта, должна иметь оформленное Соглашение об использовании электронной подписи в электронном взаимодействии, заключаемое РФФИ с юридическим лицом, в соответствии с Правилами использования электронной подписи в электронном взаимодействии федерального государственного бюджетного учреждения «Российский фонд фундаментальных исследований» с физическими и юридическими лицами.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4110"/>
            <a:ext cx="4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ru-RU" sz="3600" b="1" dirty="0">
                <a:solidFill>
                  <a:schemeClr val="dk1"/>
                </a:solidFill>
                <a:latin typeface="Raleway"/>
                <a:ea typeface="Raleway"/>
                <a:cs typeface="Raleway"/>
              </a:rPr>
              <a:t>На заметку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1960" y="4100840"/>
            <a:ext cx="8211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</a:rPr>
              <a:t>Прием заявок будет проходить </a:t>
            </a:r>
            <a:endParaRPr lang="ru-RU" sz="1800" b="1" dirty="0" smtClean="0">
              <a:latin typeface="Arial" panose="020B0604020202020204" pitchFamily="34" charset="0"/>
            </a:endParaRPr>
          </a:p>
          <a:p>
            <a:r>
              <a:rPr lang="ru-RU" sz="1800" b="1" dirty="0" smtClean="0">
                <a:latin typeface="Arial" panose="020B0604020202020204" pitchFamily="34" charset="0"/>
              </a:rPr>
              <a:t>с </a:t>
            </a:r>
            <a:r>
              <a:rPr lang="ru-RU" sz="1800" b="1" dirty="0">
                <a:latin typeface="Arial" panose="020B0604020202020204" pitchFamily="34" charset="0"/>
              </a:rPr>
              <a:t>15-00 (МСК) 25.11.2020 по до 23-59(МСК) 31.03.2021.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76018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Наши контакты</a:t>
            </a:r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-317500">
              <a:buSzPts val="1400"/>
              <a:buFont typeface="Nunito"/>
              <a:buChar char="●"/>
            </a:pPr>
            <a:r>
              <a:rPr lang="ru" sz="1400" dirty="0">
                <a:latin typeface="Nunito"/>
                <a:ea typeface="Nunito"/>
                <a:cs typeface="Nunito"/>
                <a:sym typeface="Nunito"/>
              </a:rPr>
              <a:t>Отдел сопровождения НИР: </a:t>
            </a:r>
            <a:br>
              <a:rPr lang="ru" sz="1400" dirty="0">
                <a:latin typeface="Nunito"/>
                <a:ea typeface="Nunito"/>
                <a:cs typeface="Nunito"/>
                <a:sym typeface="Nunito"/>
              </a:rPr>
            </a:br>
            <a:r>
              <a:rPr lang="ru" sz="1400" dirty="0">
                <a:latin typeface="Nunito"/>
                <a:ea typeface="Nunito"/>
                <a:cs typeface="Nunito"/>
                <a:sym typeface="Nunito"/>
              </a:rPr>
              <a:t>тел. 496860, e-mail: </a:t>
            </a:r>
            <a:r>
              <a:rPr lang="ru" sz="1400" dirty="0" smtClean="0">
                <a:latin typeface="Nunito"/>
                <a:ea typeface="Nunito"/>
                <a:cs typeface="Nunito"/>
                <a:sym typeface="Nunito"/>
                <a:hlinkClick r:id="rId3"/>
              </a:rPr>
              <a:t>osnir@s-vfu.ru</a:t>
            </a:r>
            <a:endParaRPr lang="en-US" sz="1400" dirty="0" smtClean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ru" sz="1400" dirty="0" smtClean="0">
                <a:latin typeface="Nunito"/>
                <a:ea typeface="Nunito"/>
                <a:cs typeface="Nunito"/>
                <a:sym typeface="Nunito"/>
              </a:rPr>
              <a:t>Техническое направление: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4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" sz="1400" dirty="0" smtClean="0">
                <a:latin typeface="Nunito"/>
                <a:ea typeface="Nunito"/>
                <a:cs typeface="Nunito"/>
                <a:sym typeface="Nunito"/>
              </a:rPr>
              <a:t>      Ноговицын Иван Михайлович, </a:t>
            </a:r>
            <a:r>
              <a:rPr lang="ru" sz="1400" dirty="0"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ru" sz="1400" dirty="0">
                <a:latin typeface="Nunito"/>
                <a:ea typeface="Nunito"/>
                <a:cs typeface="Nunito"/>
                <a:sym typeface="Nunito"/>
              </a:rPr>
            </a:br>
            <a:r>
              <a:rPr lang="ru" sz="1400" dirty="0" smtClean="0">
                <a:latin typeface="Nunito"/>
                <a:ea typeface="Nunito"/>
                <a:cs typeface="Nunito"/>
                <a:sym typeface="Nunito"/>
              </a:rPr>
              <a:t>       e-mail:</a:t>
            </a:r>
            <a:r>
              <a:rPr lang="en-US" sz="14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400" dirty="0" smtClean="0">
                <a:latin typeface="Nunito"/>
                <a:ea typeface="Nunito"/>
                <a:cs typeface="Nunito"/>
                <a:sym typeface="Nunito"/>
                <a:hlinkClick r:id="rId4"/>
              </a:rPr>
              <a:t>im.nogovitsyn@mail.ru</a:t>
            </a:r>
            <a:endParaRPr lang="en-US" sz="1400" dirty="0">
              <a:latin typeface="Nunito"/>
              <a:ea typeface="Nunito"/>
              <a:cs typeface="Nunito"/>
              <a:sym typeface="Nunito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        тел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: 89627310371</a:t>
            </a:r>
            <a:endParaRPr sz="12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Aft>
                <a:spcPts val="0"/>
              </a:spcAft>
              <a:buSzPts val="1400"/>
              <a:buFont typeface="Nunito"/>
              <a:buChar char="●"/>
            </a:pPr>
            <a:r>
              <a:rPr lang="ru" sz="1400" dirty="0">
                <a:latin typeface="Nunito"/>
                <a:ea typeface="Nunito"/>
                <a:cs typeface="Nunito"/>
                <a:sym typeface="Nunito"/>
              </a:rPr>
              <a:t>Естественнонаучное направление: Пермяков Петр Михайлович, </a:t>
            </a:r>
            <a:br>
              <a:rPr lang="ru" sz="1400" dirty="0">
                <a:latin typeface="Nunito"/>
                <a:ea typeface="Nunito"/>
                <a:cs typeface="Nunito"/>
                <a:sym typeface="Nunito"/>
              </a:rPr>
            </a:br>
            <a:r>
              <a:rPr lang="ru" sz="1400" dirty="0">
                <a:latin typeface="Nunito"/>
                <a:ea typeface="Nunito"/>
                <a:cs typeface="Nunito"/>
                <a:sym typeface="Nunito"/>
              </a:rPr>
              <a:t>e-mail: </a:t>
            </a:r>
            <a:r>
              <a:rPr lang="ru" sz="1400" dirty="0" smtClean="0">
                <a:latin typeface="Nunito"/>
                <a:ea typeface="Nunito"/>
                <a:cs typeface="Nunito"/>
                <a:sym typeface="Nunito"/>
                <a:hlinkClick r:id="rId5"/>
              </a:rPr>
              <a:t>pm.permyakov@s-vfu.ru</a:t>
            </a:r>
            <a:endParaRPr lang="ru-RU" sz="1400" dirty="0" smtClean="0">
              <a:latin typeface="Nunito"/>
              <a:ea typeface="Nunito"/>
              <a:cs typeface="Nunito"/>
              <a:sym typeface="Nunito"/>
            </a:endParaRPr>
          </a:p>
          <a:p>
            <a:pPr marL="139700" lvl="0" indent="0" algn="l" rtl="0">
              <a:spcAft>
                <a:spcPts val="0"/>
              </a:spcAft>
              <a:buSzPts val="1400"/>
              <a:buNone/>
            </a:pPr>
            <a:r>
              <a:rPr lang="ru-RU" sz="1400" dirty="0" smtClean="0">
                <a:latin typeface="Nunito"/>
                <a:ea typeface="Nunito"/>
                <a:cs typeface="Nunito"/>
                <a:sym typeface="Nunito"/>
              </a:rPr>
              <a:t>      </a:t>
            </a:r>
            <a:r>
              <a:rPr lang="en-US" sz="14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тел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8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9627352267</a:t>
            </a:r>
            <a:endParaRPr sz="1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35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Оформление </a:t>
            </a:r>
            <a:r>
              <a:rPr lang="ru" dirty="0" smtClean="0">
                <a:solidFill>
                  <a:schemeClr val="dk1"/>
                </a:solidFill>
              </a:rPr>
              <a:t>заявок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2400297" y="1602675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latin typeface="Nunito"/>
                <a:ea typeface="Nunito"/>
                <a:cs typeface="Nunito"/>
                <a:sym typeface="Nunito"/>
              </a:rPr>
              <a:t>Заявк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и</a:t>
            </a:r>
            <a:r>
              <a:rPr lang="ru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" dirty="0">
                <a:latin typeface="Nunito"/>
                <a:ea typeface="Nunito"/>
                <a:cs typeface="Nunito"/>
                <a:sym typeface="Nunito"/>
              </a:rPr>
              <a:t>на грант </a:t>
            </a:r>
            <a:r>
              <a:rPr lang="ru" dirty="0" smtClean="0">
                <a:latin typeface="Nunito"/>
                <a:ea typeface="Nunito"/>
                <a:cs typeface="Nunito"/>
                <a:sym typeface="Nunito"/>
              </a:rPr>
              <a:t>подаются </a:t>
            </a:r>
            <a:r>
              <a:rPr lang="ru" dirty="0">
                <a:latin typeface="Nunito"/>
                <a:ea typeface="Nunito"/>
                <a:cs typeface="Nunito"/>
                <a:sym typeface="Nunito"/>
              </a:rPr>
              <a:t>через информационную систему ИАС по адресу </a:t>
            </a:r>
            <a:r>
              <a:rPr lang="ru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https://grant.rscf.ru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dirty="0">
                <a:latin typeface="Nunito"/>
                <a:ea typeface="Nunito"/>
                <a:cs typeface="Nunito"/>
                <a:sym typeface="Nunito"/>
              </a:rPr>
              <a:t>Все основные исполнители также должны пройти регистрацию на сайте ИАС и принять приглашение от руководителя проекта.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17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537054" y="1352044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«Проведение фундаментальных научных исследований и поисковых</a:t>
            </a:r>
            <a:br>
              <a:rPr lang="ru-RU" sz="2800" dirty="0"/>
            </a:br>
            <a:r>
              <a:rPr lang="ru-RU" sz="2800" dirty="0"/>
              <a:t>научных исследований отдельными научными группами»</a:t>
            </a:r>
            <a:endParaRPr sz="2800" dirty="0"/>
          </a:p>
        </p:txBody>
      </p:sp>
      <p:sp>
        <p:nvSpPr>
          <p:cNvPr id="86" name="Google Shape;86;p15"/>
          <p:cNvSpPr txBox="1"/>
          <p:nvPr/>
        </p:nvSpPr>
        <p:spPr>
          <a:xfrm>
            <a:off x="3675048" y="3594362"/>
            <a:ext cx="50088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Сумма гранта: </a:t>
            </a:r>
            <a:r>
              <a:rPr lang="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12 </a:t>
            </a:r>
            <a:r>
              <a:rPr lang="ru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18 </a:t>
            </a:r>
            <a:r>
              <a:rPr lang="ru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млн. руб. </a:t>
            </a:r>
            <a:r>
              <a:rPr lang="ru-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за 3 года </a:t>
            </a:r>
            <a:r>
              <a:rPr lang="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на проект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(4 - 6 млн. руб. </a:t>
            </a:r>
            <a:r>
              <a:rPr lang="ru-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ежегодно)</a:t>
            </a:r>
            <a:r>
              <a:rPr lang="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Кто может участвовать?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2400250" y="1211350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>
              <a:spcAft>
                <a:spcPts val="1200"/>
              </a:spcAft>
              <a:buSzPts val="1600"/>
              <a:buFont typeface="Nunito"/>
              <a:buChar char="●"/>
            </a:pP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В конкурсе могут принимать участие проекты научных коллективов независимо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от должности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, занимаемой руководителем научного коллектива (далее – руководитель проекта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), его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ученой степени и гражданства, организационно-правовой формы и формы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собственности организаций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, с которыми руководитель проекта и члены научного коллектива состоят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в трудовых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или гражданско-правовых отношениях</a:t>
            </a:r>
            <a:endParaRPr sz="12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b="35583"/>
          <a:stretch/>
        </p:blipFill>
        <p:spPr>
          <a:xfrm>
            <a:off x="3959648" y="2289971"/>
            <a:ext cx="4153450" cy="234092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</a:rPr>
              <a:t>Направления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2400250" y="1295815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Nunito"/>
              <a:buChar char="●"/>
            </a:pP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Математика, информатика и науки о системах;</a:t>
            </a:r>
          </a:p>
          <a:p>
            <a:pPr lvl="0">
              <a:buFont typeface="Nunito"/>
              <a:buChar char="●"/>
            </a:pP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Физика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и науки о космосе;</a:t>
            </a:r>
          </a:p>
          <a:p>
            <a:pPr lvl="0">
              <a:buFont typeface="Nunito"/>
              <a:buChar char="●"/>
            </a:pP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Химия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и науки о материалах;</a:t>
            </a:r>
          </a:p>
          <a:p>
            <a:pPr lvl="0">
              <a:buFont typeface="Nunito"/>
              <a:buChar char="●"/>
            </a:pP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Биология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и науки о жизни;</a:t>
            </a:r>
          </a:p>
          <a:p>
            <a:pPr lvl="0">
              <a:buFont typeface="Nunito"/>
              <a:buChar char="●"/>
            </a:pP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Фундаментальные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исследования для медицины;</a:t>
            </a:r>
          </a:p>
          <a:p>
            <a:pPr lvl="0">
              <a:buFont typeface="Nunito"/>
              <a:buChar char="●"/>
            </a:pP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Сельскохозяйственные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науки;</a:t>
            </a:r>
          </a:p>
          <a:p>
            <a:pPr lvl="0">
              <a:buFont typeface="Nunito"/>
              <a:buChar char="●"/>
            </a:pP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Науки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о Земле;</a:t>
            </a:r>
          </a:p>
          <a:p>
            <a:pPr lvl="0">
              <a:buFont typeface="Nunito"/>
              <a:buChar char="●"/>
            </a:pP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Гуманитарные 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и социальные науки;</a:t>
            </a:r>
          </a:p>
          <a:p>
            <a:pPr lvl="0">
              <a:buFont typeface="Nunito"/>
              <a:buChar char="●"/>
            </a:pPr>
            <a:r>
              <a:rPr lang="ru-RU" dirty="0" smtClean="0">
                <a:latin typeface="Nunito"/>
                <a:ea typeface="Nunito"/>
                <a:cs typeface="Nunito"/>
                <a:sym typeface="Nunito"/>
              </a:rPr>
              <a:t>Инженерные науки</a:t>
            </a:r>
            <a:r>
              <a:rPr lang="en-US" dirty="0">
                <a:latin typeface="Nunito"/>
                <a:ea typeface="Nunito"/>
                <a:cs typeface="Nunito"/>
                <a:sym typeface="Nunito"/>
              </a:rPr>
              <a:t>.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dk1"/>
                </a:solidFill>
              </a:rPr>
              <a:t>Памятка для руководителя</a:t>
            </a:r>
            <a:r>
              <a:rPr lang="en-US" sz="2400" dirty="0" smtClean="0">
                <a:solidFill>
                  <a:schemeClr val="dk1"/>
                </a:solidFill>
              </a:rPr>
              <a:t>: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2400250" y="1056530"/>
            <a:ext cx="6321600" cy="3515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Руководителем проекта не может являться ученый, выполняющий функции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руководителя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проекта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(помимо одного, отобранного Фондом при проведении скоординированных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с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иностранными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партнерами конкурсов), срок реализации которого не закончен по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состоянию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на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1 января 2021 года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.</a:t>
            </a:r>
            <a:endParaRPr lang="en-US" sz="1200" dirty="0" smtClean="0">
              <a:latin typeface="Nunito"/>
              <a:ea typeface="Nunito"/>
              <a:cs typeface="Nunito"/>
              <a:sym typeface="Nunito"/>
            </a:endParaRPr>
          </a:p>
          <a:p>
            <a:pPr marL="171450" indent="-171450"/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Руководителем проекта не может являться ученый,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лишенный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такого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права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определенный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срок вследствие его отказа от руководства ранее поддержанным проектом Фонда и/или вследствие досрочного прекращения ранее поддержанного проекта Фонда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по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решению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правления Фонда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.</a:t>
            </a:r>
            <a:endParaRPr lang="en-US" sz="1200" dirty="0" smtClean="0">
              <a:latin typeface="Nunito"/>
              <a:ea typeface="Nunito"/>
              <a:cs typeface="Nunito"/>
              <a:sym typeface="Nunito"/>
            </a:endParaRPr>
          </a:p>
          <a:p>
            <a:pPr marL="171450" indent="-171450"/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Руководитель проекта должен иметь не менее восьми различных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публикаций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по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тематике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проекта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в рецензируемых российских и зарубежных научных изданиях, индексируемых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в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базах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данных «Сеть науки» (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Web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of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Science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Core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Collection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) или «</a:t>
            </a:r>
            <a:r>
              <a:rPr lang="ru-RU" sz="1200" dirty="0" err="1">
                <a:latin typeface="Nunito"/>
                <a:ea typeface="Nunito"/>
                <a:cs typeface="Nunito"/>
                <a:sym typeface="Nunito"/>
              </a:rPr>
              <a:t>Скопус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» (</a:t>
            </a:r>
            <a:r>
              <a:rPr lang="ru-RU" sz="1200" dirty="0" err="1" smtClean="0">
                <a:latin typeface="Nunito"/>
                <a:ea typeface="Nunito"/>
                <a:cs typeface="Nunito"/>
                <a:sym typeface="Nunito"/>
              </a:rPr>
              <a:t>Scopus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),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опубликованных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в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период</a:t>
            </a:r>
            <a:r>
              <a:rPr lang="en-US" sz="12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с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1 января 2016 года до даты подачи заявки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marL="171450" indent="-171450"/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Руководитель проекта имеет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право в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качестве руководителя подать только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одну заявку для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участия в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данном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конкурсе. Количество проектов, финансирование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которых осуществляется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Фондом через одну организацию, не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ограничивается.</a:t>
            </a:r>
            <a:endParaRPr lang="en-US" sz="1200" dirty="0" smtClean="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buNone/>
            </a:pPr>
            <a:endParaRPr lang="ru-RU" sz="1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2400250" y="418641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</a:rPr>
              <a:t>Требования к исполнителям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2400250" y="974283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Nunito"/>
              <a:buChar char="●"/>
            </a:pP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Членом научного коллектива проекта не может являться ученый, в любом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качестве принимающий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участие в реализации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двух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или более проектов, поддерживаемых Фондом,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на момент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вхождения его в состав исполнителей проекта, победившего в данном конкурсе.</a:t>
            </a:r>
          </a:p>
          <a:p>
            <a:pPr lvl="0">
              <a:buFont typeface="Nunito"/>
              <a:buChar char="●"/>
            </a:pP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Членом научного коллектива не может являться работник организации,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в непосредственном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административном подчинении которого находится руководитель проекта.</a:t>
            </a:r>
          </a:p>
          <a:p>
            <a:pPr lvl="0">
              <a:buFont typeface="Nunito"/>
              <a:buChar char="●"/>
            </a:pP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Основным исполнителем проекта не может являться ученый,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лишенный такого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права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на определенный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срок вследствие досрочного прекращения ранее поддержанного проекта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Фонда по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решению правления Фонда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lvl="0">
              <a:buFont typeface="Nunito"/>
              <a:buChar char="●"/>
            </a:pP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Доля членов научного коллектива, непосредственно занятых выполнением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научных исследований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, в возрасте до 39 лет включительно в общей численности членов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научного коллектива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должна составлять не менее 50 (пятидесяти) процентов в течение всего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периода практической </a:t>
            </a:r>
            <a:r>
              <a:rPr lang="ru-RU" sz="1200" dirty="0">
                <a:latin typeface="Nunito"/>
                <a:ea typeface="Nunito"/>
                <a:cs typeface="Nunito"/>
                <a:sym typeface="Nunito"/>
              </a:rPr>
              <a:t>реализации </a:t>
            </a:r>
            <a:r>
              <a:rPr lang="ru-RU" sz="1200" dirty="0" smtClean="0">
                <a:latin typeface="Nunito"/>
                <a:ea typeface="Nunito"/>
                <a:cs typeface="Nunito"/>
                <a:sym typeface="Nunito"/>
              </a:rPr>
              <a:t>проекта.</a:t>
            </a:r>
            <a:endParaRPr lang="ru-RU" sz="1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1713</TotalTime>
  <Words>2922</Words>
  <Application>Microsoft Office PowerPoint</Application>
  <PresentationFormat>Экран (16:9)</PresentationFormat>
  <Paragraphs>215</Paragraphs>
  <Slides>35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Tahoma</vt:lpstr>
      <vt:lpstr>Lato</vt:lpstr>
      <vt:lpstr>Raleway</vt:lpstr>
      <vt:lpstr>Nunito</vt:lpstr>
      <vt:lpstr>Arial</vt:lpstr>
      <vt:lpstr>Times New Roman</vt:lpstr>
      <vt:lpstr>Swiss</vt:lpstr>
      <vt:lpstr>Семинар по грантам РНФ и РФФИ</vt:lpstr>
      <vt:lpstr>Актуальные конкурсы РНФ</vt:lpstr>
      <vt:lpstr>Презентация PowerPoint</vt:lpstr>
      <vt:lpstr>Оформление заявок</vt:lpstr>
      <vt:lpstr>«Проведение фундаментальных научных исследований и поисковых научных исследований отдельными научными группами»</vt:lpstr>
      <vt:lpstr>Кто может участвовать?</vt:lpstr>
      <vt:lpstr>Направления:</vt:lpstr>
      <vt:lpstr>Памятка для руководителя:</vt:lpstr>
      <vt:lpstr>Требования к исполнителям</vt:lpstr>
      <vt:lpstr>Обязательные условия Фонда </vt:lpstr>
      <vt:lpstr>Конкурс на получение грантов РНФ по мероприятию «Проведение исследований научными лабораториями мирового уровня в рамках реализации приоритетов научно-технологического развития Российской Федерации» Президентской программы исследовательских проектов</vt:lpstr>
      <vt:lpstr>Особенности</vt:lpstr>
      <vt:lpstr>Направления:</vt:lpstr>
      <vt:lpstr>Участникам конкурса</vt:lpstr>
      <vt:lpstr>Основные моменты для руководителя</vt:lpstr>
      <vt:lpstr>Софинансирование</vt:lpstr>
      <vt:lpstr>Презентация PowerPoint</vt:lpstr>
      <vt:lpstr>Презентация PowerPoint</vt:lpstr>
      <vt:lpstr>Презентация PowerPoint</vt:lpstr>
      <vt:lpstr>Конкурс на получение грантов РНФ по мероприятию «Проведение фундаментальных научных исследований и поисковых научных исследований международными научными коллективами»</vt:lpstr>
      <vt:lpstr>Презентация PowerPoint</vt:lpstr>
      <vt:lpstr>Условия участия в конкурсе</vt:lpstr>
      <vt:lpstr>Презентация PowerPoint</vt:lpstr>
      <vt:lpstr>Презентация PowerPoint</vt:lpstr>
      <vt:lpstr>Подача заявки</vt:lpstr>
      <vt:lpstr>Если выиграли</vt:lpstr>
      <vt:lpstr>Актуальные конкурсы РФФИ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контакты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по грантам РНФ</dc:title>
  <dc:creator>Пермяков Петр Михайлович</dc:creator>
  <cp:lastModifiedBy>Петр</cp:lastModifiedBy>
  <cp:revision>29</cp:revision>
  <dcterms:modified xsi:type="dcterms:W3CDTF">2020-10-07T09:08:50Z</dcterms:modified>
</cp:coreProperties>
</file>